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88" r:id="rId14"/>
    <p:sldId id="270" r:id="rId15"/>
    <p:sldId id="271" r:id="rId16"/>
    <p:sldId id="289" r:id="rId17"/>
    <p:sldId id="272" r:id="rId18"/>
    <p:sldId id="274" r:id="rId19"/>
    <p:sldId id="275" r:id="rId20"/>
    <p:sldId id="276" r:id="rId21"/>
    <p:sldId id="278" r:id="rId22"/>
    <p:sldId id="277"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9EE1E-15DB-41EA-B410-8CACC251822B}" type="datetimeFigureOut">
              <a:rPr lang="en-US" smtClean="0"/>
              <a:t>10/31/2018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DF336E-AB7F-4D60-99B5-C4B14DA88D86}" type="slidenum">
              <a:rPr lang="en-US" smtClean="0"/>
              <a:t>‹#›</a:t>
            </a:fld>
            <a:endParaRPr lang="en-US"/>
          </a:p>
        </p:txBody>
      </p:sp>
    </p:spTree>
    <p:extLst>
      <p:ext uri="{BB962C8B-B14F-4D97-AF65-F5344CB8AC3E}">
        <p14:creationId xmlns:p14="http://schemas.microsoft.com/office/powerpoint/2010/main" val="31956373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g</a:t>
            </a:r>
            <a:endParaRPr lang="en-US"/>
          </a:p>
        </p:txBody>
      </p:sp>
      <p:sp>
        <p:nvSpPr>
          <p:cNvPr id="4" name="Slide Number Placeholder 3"/>
          <p:cNvSpPr>
            <a:spLocks noGrp="1"/>
          </p:cNvSpPr>
          <p:nvPr>
            <p:ph type="sldNum" sz="quarter" idx="10"/>
          </p:nvPr>
        </p:nvSpPr>
        <p:spPr/>
        <p:txBody>
          <a:bodyPr/>
          <a:lstStyle/>
          <a:p>
            <a:fld id="{8EDF336E-AB7F-4D60-99B5-C4B14DA88D86}"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2939299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1453285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211018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2484306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3074853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491605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118485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151806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1098387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447065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773C69-0EB7-4CE9-8897-73BBDACED936}" type="datetimeFigureOut">
              <a:rPr lang="en-US" smtClean="0"/>
              <a:pPr/>
              <a:t>10/31/2018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703CD-A58E-45F4-92D0-095953EF9E4F}" type="slidenum">
              <a:rPr lang="en-US" smtClean="0"/>
              <a:pPr/>
              <a:t>‹#›</a:t>
            </a:fld>
            <a:endParaRPr lang="en-US"/>
          </a:p>
        </p:txBody>
      </p:sp>
    </p:spTree>
    <p:extLst>
      <p:ext uri="{BB962C8B-B14F-4D97-AF65-F5344CB8AC3E}">
        <p14:creationId xmlns:p14="http://schemas.microsoft.com/office/powerpoint/2010/main" val="3754838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A773C69-0EB7-4CE9-8897-73BBDACED936}" type="datetimeFigureOut">
              <a:rPr lang="en-US" smtClean="0"/>
              <a:pPr/>
              <a:t>10/31/2018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C4703CD-A58E-45F4-92D0-095953EF9E4F}" type="slidenum">
              <a:rPr lang="en-US" smtClean="0"/>
              <a:pPr/>
              <a:t>‹#›</a:t>
            </a:fld>
            <a:endParaRPr lang="en-US"/>
          </a:p>
        </p:txBody>
      </p:sp>
    </p:spTree>
    <p:extLst>
      <p:ext uri="{BB962C8B-B14F-4D97-AF65-F5344CB8AC3E}">
        <p14:creationId xmlns:p14="http://schemas.microsoft.com/office/powerpoint/2010/main" val="26587553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sz="2400" dirty="0" smtClean="0"/>
              <a:t>  ق</a:t>
            </a:r>
            <a:endParaRPr lang="en-US" sz="2400" dirty="0"/>
          </a:p>
        </p:txBody>
      </p:sp>
      <p:sp>
        <p:nvSpPr>
          <p:cNvPr id="3" name="Subtitle 2"/>
          <p:cNvSpPr>
            <a:spLocks noGrp="1"/>
          </p:cNvSpPr>
          <p:nvPr>
            <p:ph type="subTitle" idx="1"/>
          </p:nvPr>
        </p:nvSpPr>
        <p:spPr/>
        <p:txBody>
          <a:bodyPr>
            <a:normAutofit/>
          </a:bodyPr>
          <a:lstStyle/>
          <a:p>
            <a:endParaRPr lang="en-US" sz="2400"/>
          </a:p>
        </p:txBody>
      </p:sp>
      <p:sp>
        <p:nvSpPr>
          <p:cNvPr id="10244" name="Rectangle 4"/>
          <p:cNvSpPr>
            <a:spLocks noChangeArrowheads="1"/>
          </p:cNvSpPr>
          <p:nvPr/>
        </p:nvSpPr>
        <p:spPr bwMode="auto">
          <a:xfrm>
            <a:off x="4038600" y="0"/>
            <a:ext cx="1600200" cy="307777"/>
          </a:xfrm>
          <a:prstGeom prst="rect">
            <a:avLst/>
          </a:prstGeom>
          <a:noFill/>
          <a:ln w="9525">
            <a:noFill/>
            <a:miter lim="800000"/>
            <a:headEnd/>
            <a:tailEnd/>
          </a:ln>
          <a:effectLst/>
        </p:spPr>
        <p:txBody>
          <a:bodyPr vert="horz" wrap="square" lIns="91440" tIns="45720" rIns="91440" bIns="45720" numCol="1" anchor="ctr" anchorCtr="0" compatLnSpc="1">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ar-SA" sz="1400" b="1" i="0" u="none" strike="noStrike" cap="all" normalizeH="0" baseline="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Calibri" pitchFamily="34" charset="0"/>
                <a:ea typeface="Calibri" pitchFamily="34" charset="0"/>
                <a:cs typeface="Arial" pitchFamily="34" charset="0"/>
              </a:rPr>
              <a:t>بسم الله الرحمن الرحيم</a:t>
            </a:r>
            <a:endParaRPr kumimoji="0" lang="en-US" sz="800" b="1" i="0" u="none" strike="noStrike" cap="all" normalizeH="0" baseline="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ial" pitchFamily="34" charset="0"/>
              <a:cs typeface="Arial" pitchFamily="34" charset="0"/>
            </a:endParaRPr>
          </a:p>
        </p:txBody>
      </p:sp>
      <p:sp>
        <p:nvSpPr>
          <p:cNvPr id="10245" name="Rectangle 5"/>
          <p:cNvSpPr>
            <a:spLocks noChangeArrowheads="1"/>
          </p:cNvSpPr>
          <p:nvPr/>
        </p:nvSpPr>
        <p:spPr bwMode="auto">
          <a:xfrm>
            <a:off x="0" y="23431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46" name="Rectangle 6"/>
          <p:cNvSpPr>
            <a:spLocks noChangeArrowheads="1"/>
          </p:cNvSpPr>
          <p:nvPr/>
        </p:nvSpPr>
        <p:spPr bwMode="auto">
          <a:xfrm>
            <a:off x="0" y="4391025"/>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ndalus" pitchFamily="18" charset="-78"/>
                <a:ea typeface="Calibri" pitchFamily="34" charset="0"/>
                <a:cs typeface="Andalus" pitchFamily="18" charset="-78"/>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47" name="Rectangle 7"/>
          <p:cNvSpPr>
            <a:spLocks noChangeArrowheads="1"/>
          </p:cNvSpPr>
          <p:nvPr/>
        </p:nvSpPr>
        <p:spPr bwMode="auto">
          <a:xfrm>
            <a:off x="2514600" y="2379821"/>
            <a:ext cx="6324600" cy="255454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371975" algn="l"/>
              </a:tabLst>
            </a:pPr>
            <a:endParaRPr kumimoji="0" lang="ar-SA"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tab pos="4371975" algn="l"/>
              </a:tabLst>
            </a:pPr>
            <a:r>
              <a:rPr kumimoji="0" lang="ar-SA"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التحليل الموضوعي</a:t>
            </a:r>
            <a:endParaRPr kumimoji="0" lang="en-US"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371975" algn="l"/>
              </a:tabLst>
            </a:pPr>
            <a:r>
              <a:rPr kumimoji="0" lang="en-US"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 </a:t>
            </a:r>
            <a:endParaRPr kumimoji="0" lang="en-US"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371975" algn="l"/>
              </a:tabLst>
            </a:pPr>
            <a:r>
              <a:rPr kumimoji="0" lang="ar-SA"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د/</a:t>
            </a:r>
            <a:r>
              <a:rPr kumimoji="0" lang="ar-SA" sz="3200" b="1" i="0" u="none" strike="noStrike" normalizeH="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libri" pitchFamily="34" charset="0"/>
                <a:ea typeface="Calibri" pitchFamily="34" charset="0"/>
                <a:cs typeface="Arial" pitchFamily="34" charset="0"/>
              </a:rPr>
              <a:t> عادل نبيل</a:t>
            </a:r>
            <a:endParaRPr kumimoji="0" lang="en-US" sz="3200" b="1" i="0" u="none" strike="noStrike" normalizeH="0" baseline="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4371975" algn="l"/>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025" name="Rectangle 1"/>
          <p:cNvSpPr>
            <a:spLocks noChangeArrowheads="1"/>
          </p:cNvSpPr>
          <p:nvPr/>
        </p:nvSpPr>
        <p:spPr bwMode="auto">
          <a:xfrm>
            <a:off x="0" y="228600"/>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هذا بالإضافة إلى طبيعة المجال الموضوعي من ناحية وطبيعة اللغة العربية من ناحية أخرى.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ذلك لأن هناك من يشير أن مصطلحات العلوم الاجتماعية لينة بصفة عامة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soft</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إذا قيست بمصطلحات العلوم الطبيعية الصلبة </a:t>
            </a:r>
            <a:r>
              <a:rPr kumimoji="0" lang="en-US" sz="28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hard</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وذلك فيما يتعلق بالدلالة على الدقة في المقارنة بين الأفكار الأساسية وكيفية تحديد هذه الأفكار والتعبير عنها بكلمات. واللغة العربية غنية بألفاظها، ثرية في مفرداتها، قادرة – شأنها في ذلك شأن اللغات الأخرى – على التعبير عن الأفكار الدقيقة. كما اشار الى ذلك دكتور محمد فتحي في كتابه المقرر ص (73).</a:t>
            </a: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a:spLocks noChangeArrowheads="1"/>
          </p:cNvSpPr>
          <p:nvPr/>
        </p:nvSpPr>
        <p:spPr bwMode="auto">
          <a:xfrm>
            <a:off x="0" y="381000"/>
            <a:ext cx="9144000" cy="5262979"/>
          </a:xfrm>
          <a:prstGeom prst="rect">
            <a:avLst/>
          </a:prstGeom>
          <a:solidFill>
            <a:schemeClr val="bg2">
              <a:lumMod val="5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fontAlgn="base">
              <a:spcBef>
                <a:spcPct val="0"/>
              </a:spcBef>
              <a:spcAft>
                <a:spcPct val="0"/>
              </a:spcAft>
            </a:pPr>
            <a:r>
              <a:rPr kumimoji="0" lang="ar-SA" sz="2800" b="1" i="0" u="none" strike="noStrike" cap="none" normalizeH="0" baseline="0" dirty="0" smtClean="0">
                <a:ln>
                  <a:noFill/>
                </a:ln>
                <a:solidFill>
                  <a:srgbClr val="FFC000"/>
                </a:solidFill>
                <a:effectLst/>
                <a:latin typeface="Arial" pitchFamily="34" charset="0"/>
                <a:cs typeface="Arial" pitchFamily="34" charset="0"/>
              </a:rPr>
              <a:t>ب- </a:t>
            </a:r>
            <a:r>
              <a:rPr lang="ar-SA" sz="2800" dirty="0" smtClean="0">
                <a:solidFill>
                  <a:srgbClr val="FFC000"/>
                </a:solidFill>
                <a:latin typeface="Arial" pitchFamily="34" charset="0"/>
                <a:cs typeface="Arial" pitchFamily="34" charset="0"/>
              </a:rPr>
              <a:t> الوحدة والثبات:</a:t>
            </a:r>
            <a:endParaRPr lang="en-US" sz="2800" dirty="0" smtClean="0">
              <a:solidFill>
                <a:srgbClr val="FFC000"/>
              </a:solidFill>
              <a:latin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cs typeface="Arial" pitchFamily="34" charset="0"/>
              </a:rPr>
              <a:t>رأس الموضوع الواضح والموحد: </a:t>
            </a:r>
          </a:p>
          <a:p>
            <a:pPr algn="r" rtl="1" fontAlgn="base">
              <a:spcBef>
                <a:spcPct val="0"/>
              </a:spcBef>
              <a:spcAft>
                <a:spcPct val="0"/>
              </a:spcAft>
            </a:pPr>
            <a:r>
              <a:rPr lang="ar-SA" sz="2800" b="1" dirty="0" smtClean="0">
                <a:solidFill>
                  <a:schemeClr val="bg1"/>
                </a:solidFill>
                <a:latin typeface="Arial" pitchFamily="34" charset="0"/>
                <a:cs typeface="Arial" pitchFamily="34" charset="0"/>
              </a:rPr>
              <a:t>       </a:t>
            </a:r>
            <a:r>
              <a:rPr kumimoji="0" lang="ar-SA" sz="2800" b="1" i="0" u="none" strike="noStrike" cap="none" normalizeH="0" baseline="0" dirty="0" smtClean="0">
                <a:ln>
                  <a:noFill/>
                </a:ln>
                <a:solidFill>
                  <a:schemeClr val="bg1"/>
                </a:solidFill>
                <a:effectLst/>
                <a:latin typeface="Arial" pitchFamily="34" charset="0"/>
                <a:cs typeface="Arial" pitchFamily="34" charset="0"/>
              </a:rPr>
              <a:t>يجب استخدام مصطلح مقنن واحد فقط للتعبير عن الموضوع بصرف النظرعن المصطلحات الكثيرة التي تعبر عن هذا</a:t>
            </a:r>
            <a:r>
              <a:rPr lang="ar-SA" sz="2800" b="1" dirty="0" smtClean="0">
                <a:solidFill>
                  <a:schemeClr val="bg1"/>
                </a:solidFill>
                <a:latin typeface="Arial" pitchFamily="34" charset="0"/>
                <a:cs typeface="Arial" pitchFamily="34" charset="0"/>
              </a:rPr>
              <a:t> </a:t>
            </a:r>
            <a:r>
              <a:rPr kumimoji="0" lang="ar-SA" sz="2800" b="1" i="0" u="none" strike="noStrike" cap="none" normalizeH="0" baseline="0" dirty="0" smtClean="0">
                <a:ln>
                  <a:noFill/>
                </a:ln>
                <a:solidFill>
                  <a:schemeClr val="bg1"/>
                </a:solidFill>
                <a:effectLst/>
                <a:latin typeface="Arial" pitchFamily="34" charset="0"/>
                <a:cs typeface="Arial" pitchFamily="34" charset="0"/>
              </a:rPr>
              <a:t>المحتوى،</a:t>
            </a:r>
            <a:r>
              <a:rPr lang="ar-SA" sz="2800" dirty="0" smtClean="0"/>
              <a:t> </a:t>
            </a:r>
            <a:r>
              <a:rPr lang="ar-SA" sz="2800" b="1" dirty="0" smtClean="0">
                <a:solidFill>
                  <a:schemeClr val="bg1"/>
                </a:solidFill>
                <a:latin typeface="Arial" pitchFamily="34" charset="0"/>
                <a:cs typeface="Arial" pitchFamily="34" charset="0"/>
              </a:rPr>
              <a:t>أوالتي يستخدمها المؤلفون، وبصرف النظر أيضاً عن المصطلحات المختلفة التي تنطبق عليه في أوقات مختلفة. وذلك حتى لا تتبعثر أو لا تتشتت كتب الموضوع الواحدة في أكثر من مكان بالفهرس.</a:t>
            </a:r>
          </a:p>
          <a:p>
            <a:pPr algn="r" rtl="1" fontAlgn="base">
              <a:spcBef>
                <a:spcPct val="0"/>
              </a:spcBef>
              <a:spcAft>
                <a:spcPct val="0"/>
              </a:spcAft>
            </a:pPr>
            <a:r>
              <a:rPr lang="ar-SA" sz="2800" b="1" dirty="0" smtClean="0">
                <a:solidFill>
                  <a:srgbClr val="FFC000"/>
                </a:solidFill>
                <a:latin typeface="Arial" pitchFamily="34" charset="0"/>
                <a:cs typeface="Arial" pitchFamily="34" charset="0"/>
              </a:rPr>
              <a:t> </a:t>
            </a:r>
            <a:r>
              <a:rPr lang="ar-SA" sz="2800" b="1" dirty="0" smtClean="0">
                <a:latin typeface="Arial" pitchFamily="34" charset="0"/>
                <a:cs typeface="Arial" pitchFamily="34" charset="0"/>
              </a:rPr>
              <a:t>ومن الامثلة على ذلك </a:t>
            </a:r>
            <a:endParaRPr lang="en-US" sz="2800" b="1" dirty="0" smtClean="0">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cs typeface="Arial" pitchFamily="34" charset="0"/>
              </a:rPr>
              <a:t>البيوت، المنازل، المساكن.</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cs typeface="Arial" pitchFamily="34" charset="0"/>
              </a:rPr>
              <a:t>المساجد،        الجوامع.</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cs typeface="Arial" pitchFamily="34" charset="0"/>
              </a:rPr>
              <a:t>الجبن (ألبان)     الجبن (أخلاق)</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cs typeface="Arial" pitchFamily="34" charset="0"/>
              </a:rPr>
              <a:t>السكر (مرض)   السكر (نبات)</a:t>
            </a:r>
          </a:p>
        </p:txBody>
      </p:sp>
    </p:spTree>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073" name="Rectangle 1"/>
          <p:cNvSpPr>
            <a:spLocks noChangeArrowheads="1"/>
          </p:cNvSpPr>
          <p:nvPr/>
        </p:nvSpPr>
        <p:spPr bwMode="auto">
          <a:xfrm>
            <a:off x="0" y="381000"/>
            <a:ext cx="9144000"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ومن المشكلات التي تقابلها رؤوس الموضوعات العربية في هذا الصدد المشكلات التالية: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algn="r" rtl="1"/>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  أ/ غنى اللغة بالمترادفات (إطلاق عدداً من الكلمات على مدلول واحد)</a:t>
            </a:r>
            <a:r>
              <a:rPr lang="ar-SA" sz="2800" dirty="0" smtClean="0"/>
              <a:t> </a:t>
            </a:r>
          </a:p>
          <a:p>
            <a:pPr algn="r" rtl="1"/>
            <a:r>
              <a:rPr lang="ar-SA" sz="2800" b="1" dirty="0" smtClean="0">
                <a:solidFill>
                  <a:schemeClr val="bg1"/>
                </a:solidFill>
                <a:latin typeface="Arial" pitchFamily="34" charset="0"/>
                <a:cs typeface="Arial" pitchFamily="34" charset="0"/>
              </a:rPr>
              <a:t>    كما أن كثيراً من الألفاظ التي تبدو مترادفة هي في الواقع غير مترادفة بل يدل كل منها على حالة خاصة تختلف بعض الاختلاف عن الحالة التي يدل عليها غيره. </a:t>
            </a:r>
            <a:endParaRPr lang="en-US" sz="2800" b="1" dirty="0" smtClean="0">
              <a:solidFill>
                <a:schemeClr val="bg1"/>
              </a:solidFill>
              <a:latin typeface="Arial" pitchFamily="34" charset="0"/>
              <a:cs typeface="Arial" pitchFamily="34" charset="0"/>
            </a:endParaRPr>
          </a:p>
          <a:p>
            <a:pPr algn="r" rtl="1"/>
            <a:r>
              <a:rPr lang="ar-SA" sz="2800" b="1" dirty="0" smtClean="0">
                <a:solidFill>
                  <a:schemeClr val="accent4"/>
                </a:solidFill>
                <a:latin typeface="Arial" pitchFamily="34" charset="0"/>
                <a:cs typeface="Arial" pitchFamily="34" charset="0"/>
              </a:rPr>
              <a:t>وطبقاً لمبدأ وحدة التسمية</a:t>
            </a:r>
            <a:r>
              <a:rPr lang="ar-SA" sz="2800" b="1" dirty="0" smtClean="0">
                <a:solidFill>
                  <a:schemeClr val="bg1"/>
                </a:solidFill>
                <a:latin typeface="Arial" pitchFamily="34" charset="0"/>
                <a:cs typeface="Arial" pitchFamily="34" charset="0"/>
              </a:rPr>
              <a:t>، فإنه لا بد من اختيار أحد المصطلحات والإحالة لها في المرادفات الأخرى. وهنا سوف نقابل بعض المشكلات:</a:t>
            </a:r>
            <a:endParaRPr lang="en-US" sz="2800" b="1" dirty="0" smtClean="0">
              <a:solidFill>
                <a:schemeClr val="bg1"/>
              </a:solidFill>
              <a:latin typeface="Arial" pitchFamily="34" charset="0"/>
              <a:cs typeface="Arial" pitchFamily="34" charset="0"/>
            </a:endParaRPr>
          </a:p>
          <a:p>
            <a:pPr lvl="0" algn="r" rtl="1"/>
            <a:r>
              <a:rPr lang="ar-SA" sz="2800" b="1" dirty="0" smtClean="0">
                <a:solidFill>
                  <a:schemeClr val="bg1"/>
                </a:solidFill>
                <a:latin typeface="Arial" pitchFamily="34" charset="0"/>
                <a:cs typeface="Arial" pitchFamily="34" charset="0"/>
              </a:rPr>
              <a:t>سبب تفضيل واحد منها بالذات. </a:t>
            </a:r>
            <a:endParaRPr lang="en-US" sz="2800" b="1" dirty="0" smtClean="0">
              <a:solidFill>
                <a:schemeClr val="bg1"/>
              </a:solidFill>
              <a:latin typeface="Arial" pitchFamily="34" charset="0"/>
              <a:cs typeface="Arial" pitchFamily="34" charset="0"/>
            </a:endParaRPr>
          </a:p>
          <a:p>
            <a:pPr lvl="0" algn="r" rtl="1"/>
            <a:r>
              <a:rPr lang="ar-SA" sz="2800" b="1" dirty="0" smtClean="0">
                <a:solidFill>
                  <a:schemeClr val="bg1"/>
                </a:solidFill>
                <a:latin typeface="Arial" pitchFamily="34" charset="0"/>
                <a:cs typeface="Arial" pitchFamily="34" charset="0"/>
              </a:rPr>
              <a:t>كثرة المترادفات وجدوى الإحالات منها كلها.</a:t>
            </a:r>
            <a:endParaRPr lang="en-US" sz="2800" b="1" dirty="0" smtClean="0">
              <a:solidFill>
                <a:schemeClr val="bg1"/>
              </a:solidFill>
              <a:latin typeface="Arial" pitchFamily="34" charset="0"/>
              <a:cs typeface="Arial" pitchFamily="34" charset="0"/>
            </a:endParaRPr>
          </a:p>
          <a:p>
            <a:pPr lvl="0" algn="r" rtl="1"/>
            <a:r>
              <a:rPr lang="ar-SA" sz="2800" b="1" dirty="0" smtClean="0">
                <a:solidFill>
                  <a:schemeClr val="bg1"/>
                </a:solidFill>
                <a:latin typeface="Arial" pitchFamily="34" charset="0"/>
                <a:cs typeface="Arial" pitchFamily="34" charset="0"/>
              </a:rPr>
              <a:t>الترادف الكامل والترادف غير الكامل.</a:t>
            </a:r>
            <a:endParaRPr lang="en-US" sz="2800" b="1" dirty="0" smtClean="0">
              <a:solidFill>
                <a:schemeClr val="bg1"/>
              </a:solidFill>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endParaRPr lang="ar-SA" sz="2400" b="1" dirty="0" smtClean="0">
              <a:solidFill>
                <a:srgbClr val="FFC000"/>
              </a:solidFill>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endParaRPr kumimoji="0" lang="ar-SA" sz="2400" b="1" i="0" u="none" strike="noStrike" cap="none" normalizeH="0" baseline="0" dirty="0" smtClean="0">
              <a:ln>
                <a:noFill/>
              </a:ln>
              <a:solidFill>
                <a:srgbClr val="FFC000"/>
              </a:solidFill>
              <a:effectLst/>
              <a:latin typeface="Arial" pitchFamily="34" charset="0"/>
              <a:cs typeface="Arial" pitchFamily="34" charset="0"/>
            </a:endParaRPr>
          </a:p>
        </p:txBody>
      </p:sp>
    </p:spTree>
  </p:cSld>
  <p:clrMapOvr>
    <a:masterClrMapping/>
  </p:clrMapOvr>
  <p:transition spd="slow">
    <p:pull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4658" t="24503" b="5669"/>
          <a:stretch/>
        </p:blipFill>
        <p:spPr bwMode="auto">
          <a:xfrm>
            <a:off x="0" y="0"/>
            <a:ext cx="9143999" cy="5949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3379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49" name="Rectangle 1"/>
          <p:cNvSpPr>
            <a:spLocks noChangeArrowheads="1"/>
          </p:cNvSpPr>
          <p:nvPr/>
        </p:nvSpPr>
        <p:spPr bwMode="auto">
          <a:xfrm>
            <a:off x="0" y="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p>
          <a:p>
            <a:pPr marL="0" marR="0" lvl="0" indent="233363"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يعطي كتر الاقتراحات التالية للمساعدة في الاختيار:</a:t>
            </a: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المصطلح الأكثر ألفة بالنسبة لفئات المستفيدين من المكتبة.</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المصطلح الأكثر استخداماً في الفهارس الأخرى.</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المصطلح الذي لا يحتمل تفسيرات كثيرة.</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المصطلح الذي يجعل الموضوع متجاوراً مع الموضوعات الأخرى المتصلة به. </a:t>
            </a:r>
            <a:endParaRPr kumimoji="0" lang="en-US"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أما </a:t>
            </a: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ما يتعلق بكثرة المترادفات العربية</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فإنه لا جدوى من الإحالة من كل المترادفات إلى اللفظ المختار، بل يحال فقط من تلك المترادفات التي يحتمل البحث عنها في فهرس المكتبة، ومن ثم تستبعد المترادفات القاموسية المهجورة او غير المستخدمة </a:t>
            </a:r>
            <a:r>
              <a:rPr kumimoji="0" lang="ar-SA"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en-US" sz="28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en-US" sz="2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025" name="Rectangle 1"/>
          <p:cNvSpPr>
            <a:spLocks noChangeArrowheads="1"/>
          </p:cNvSpPr>
          <p:nvPr/>
        </p:nvSpPr>
        <p:spPr bwMode="auto">
          <a:xfrm>
            <a:off x="0" y="0"/>
            <a:ext cx="89916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Char char="•"/>
              <a:tabLst/>
            </a:pPr>
            <a:endPar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tabLst/>
            </a:pPr>
            <a:r>
              <a:rPr lang="ar-SA" sz="2800" b="1" dirty="0" smtClean="0">
                <a:solidFill>
                  <a:srgbClr val="FFC000"/>
                </a:solidFill>
                <a:latin typeface="Simplified Arabic" pitchFamily="18" charset="-78"/>
                <a:ea typeface="Calibri" pitchFamily="34" charset="0"/>
                <a:cs typeface="Simplified Arabic" pitchFamily="18" charset="-78"/>
              </a:rPr>
              <a:t>ب /</a:t>
            </a: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اختلاف تسميات الموضوعات من دولة عربية لأخرى:</a:t>
            </a:r>
            <a:endParaRPr kumimoji="0" lang="en-US" sz="2800" b="0" i="0" u="none" strike="noStrike" cap="none" normalizeH="0" baseline="0" dirty="0" smtClean="0">
              <a:ln>
                <a:noFill/>
              </a:ln>
              <a:solidFill>
                <a:srgbClr val="FFC000"/>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تلك مشكلة حادة إذا كان  الأمر يتعلق بإنشاء قائمة رؤوس موضوعات عربية قومية، أي تلك الصالحة للاستخدام في سائر أنحاء الوطن العربي.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ويرجع تفضيل تسميات معينة من دولة لأخرى ،</a:t>
            </a:r>
            <a:r>
              <a:rPr kumimoji="0" lang="ar-SA" sz="2800" b="1" i="0" u="none" strike="noStrike" cap="none" normalizeH="0" dirty="0" smtClean="0">
                <a:ln>
                  <a:noFill/>
                </a:ln>
                <a:solidFill>
                  <a:schemeClr val="bg1"/>
                </a:solidFill>
                <a:effectLst/>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إلى طبيعة البيئة المحلية من ناحية، وطبيعة الثقافة والتعليم بالدولة من ناحية أخرى. </a:t>
            </a:r>
          </a:p>
          <a:p>
            <a:pPr marL="0" marR="0" lvl="0" indent="233363" algn="justLow" defTabSz="914400" rtl="1" eaLnBrk="0" fontAlgn="base" latinLnBrk="0" hangingPunct="0">
              <a:lnSpc>
                <a:spcPct val="100000"/>
              </a:lnSpc>
              <a:spcBef>
                <a:spcPct val="0"/>
              </a:spcBef>
              <a:spcAft>
                <a:spcPct val="0"/>
              </a:spcAft>
              <a:buClrTx/>
              <a:buSzTx/>
              <a:buFontTx/>
              <a:buNone/>
              <a:tabLst/>
            </a:pPr>
            <a:endParaRPr lang="ar-SA" sz="2800" b="1" dirty="0" smtClean="0">
              <a:solidFill>
                <a:schemeClr val="bg1"/>
              </a:solidFill>
              <a:latin typeface="Simplified Arabic" pitchFamily="18" charset="-78"/>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4" name="Rectangle 3"/>
          <p:cNvSpPr/>
          <p:nvPr/>
        </p:nvSpPr>
        <p:spPr>
          <a:xfrm>
            <a:off x="0" y="2819400"/>
            <a:ext cx="9144000" cy="2246769"/>
          </a:xfrm>
          <a:prstGeom prst="rect">
            <a:avLst/>
          </a:prstGeom>
        </p:spPr>
        <p:txBody>
          <a:bodyPr wrap="square">
            <a:spAutoFit/>
          </a:bodyPr>
          <a:lstStyle/>
          <a:p>
            <a:pPr algn="r"/>
            <a:r>
              <a:rPr lang="ar-SA" sz="2800" dirty="0" smtClean="0">
                <a:latin typeface="Arial" pitchFamily="34" charset="0"/>
                <a:cs typeface="Arial" pitchFamily="34" charset="0"/>
              </a:rPr>
              <a:t>      </a:t>
            </a:r>
            <a:r>
              <a:rPr lang="ar-SA" sz="2800" b="1" dirty="0" smtClean="0">
                <a:solidFill>
                  <a:schemeClr val="bg1"/>
                </a:solidFill>
                <a:latin typeface="Arial" pitchFamily="34" charset="0"/>
                <a:cs typeface="Arial" pitchFamily="34" charset="0"/>
              </a:rPr>
              <a:t>وتمشياً مع عادات واستعمالات القراء فإن ذلك يتطلب استخدام أو اختيار التسمية المستخدمة في الدولة التي توجد بها المكتبة، على أن يكون ذلك هو الخطوة الأولى نحو توحيد المصطلحات بين الدول العربية بحيث يمكن استخدامها بطريقة موحدة مع الإحالة من المصطلحات الأخرى تلك الأقل شيوعاً وانتشاراً</a:t>
            </a:r>
            <a:endParaRPr lang="en-US" sz="2800" b="1" dirty="0">
              <a:solidFill>
                <a:schemeClr val="bg1"/>
              </a:solidFill>
              <a:latin typeface="Arial" pitchFamily="34" charset="0"/>
              <a:cs typeface="Arial" pitchFamily="34" charset="0"/>
            </a:endParaRPr>
          </a:p>
        </p:txBody>
      </p:sp>
    </p:spTree>
  </p:cSld>
  <p:clrMapOvr>
    <a:masterClrMapping/>
  </p:clrMapOvr>
  <p:transition spd="slow">
    <p:strip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41646"/>
            <a:ext cx="4572000" cy="8063746"/>
          </a:xfrm>
          <a:prstGeom prst="rect">
            <a:avLst/>
          </a:prstGeom>
        </p:spPr>
        <p:txBody>
          <a:bodyPr>
            <a:spAutoFit/>
          </a:bodyPr>
          <a:lstStyle/>
          <a:p>
            <a:r>
              <a:rPr lang="ar-SA" sz="1400" b="1" dirty="0"/>
              <a:t>القرع _ اليقطين</a:t>
            </a:r>
            <a:br>
              <a:rPr lang="ar-SA" sz="1400" b="1" dirty="0"/>
            </a:br>
            <a:r>
              <a:rPr lang="ar-SA" sz="1400" b="1" dirty="0"/>
              <a:t>====</a:t>
            </a:r>
            <a:br>
              <a:rPr lang="ar-SA" sz="1400" b="1" dirty="0"/>
            </a:br>
            <a:r>
              <a:rPr lang="ar-SA" sz="1400" b="1" dirty="0"/>
              <a:t>لفت _ شلغم</a:t>
            </a:r>
            <a:br>
              <a:rPr lang="ar-SA" sz="1400" b="1" dirty="0"/>
            </a:br>
            <a:r>
              <a:rPr lang="ar-SA" sz="1400" b="1" dirty="0"/>
              <a:t>====</a:t>
            </a:r>
            <a:br>
              <a:rPr lang="ar-SA" sz="1400" b="1" dirty="0"/>
            </a:br>
            <a:r>
              <a:rPr lang="ar-SA" sz="1400" b="1" dirty="0"/>
              <a:t>ملفوف _ لهانة _ لخنة</a:t>
            </a:r>
            <a:br>
              <a:rPr lang="ar-SA" sz="1400" b="1" dirty="0"/>
            </a:br>
            <a:r>
              <a:rPr lang="ar-SA" sz="1400" b="1" dirty="0"/>
              <a:t>====</a:t>
            </a:r>
            <a:br>
              <a:rPr lang="ar-SA" sz="1400" b="1" dirty="0"/>
            </a:br>
            <a:r>
              <a:rPr lang="ar-SA" sz="1400" b="1" dirty="0"/>
              <a:t>كرنب _ ملفوف</a:t>
            </a:r>
            <a:br>
              <a:rPr lang="ar-SA" sz="1400" b="1" dirty="0"/>
            </a:br>
            <a:r>
              <a:rPr lang="ar-SA" sz="1400" b="1" dirty="0"/>
              <a:t>====</a:t>
            </a:r>
            <a:br>
              <a:rPr lang="ar-SA" sz="1400" b="1" dirty="0"/>
            </a:br>
            <a:r>
              <a:rPr lang="ar-SA" sz="1400" b="1" dirty="0"/>
              <a:t>قرنبيط _ زهرة</a:t>
            </a:r>
            <a:br>
              <a:rPr lang="ar-SA" sz="1400" b="1" dirty="0"/>
            </a:br>
            <a:r>
              <a:rPr lang="ar-SA" sz="1400" b="1" dirty="0"/>
              <a:t>====</a:t>
            </a:r>
            <a:br>
              <a:rPr lang="ar-SA" sz="1400" b="1" dirty="0"/>
            </a:br>
            <a:r>
              <a:rPr lang="ar-SA" sz="1400" b="1" dirty="0"/>
              <a:t>القرنبيط الأخضر _ بروكلي</a:t>
            </a:r>
            <a:br>
              <a:rPr lang="ar-SA" sz="1400" b="1" dirty="0"/>
            </a:br>
            <a:r>
              <a:rPr lang="ar-SA" sz="1400" b="1" dirty="0"/>
              <a:t>====</a:t>
            </a:r>
            <a:br>
              <a:rPr lang="ar-SA" sz="1400" b="1" dirty="0"/>
            </a:br>
            <a:r>
              <a:rPr lang="ar-SA" sz="1400" b="1" dirty="0"/>
              <a:t>بسلة _ بازيلاء _ جلبانة</a:t>
            </a:r>
            <a:br>
              <a:rPr lang="ar-SA" sz="1400" b="1" dirty="0"/>
            </a:br>
            <a:r>
              <a:rPr lang="ar-SA" sz="1400" b="1" dirty="0"/>
              <a:t>====</a:t>
            </a:r>
            <a:br>
              <a:rPr lang="ar-SA" sz="1400" b="1" dirty="0"/>
            </a:br>
            <a:r>
              <a:rPr lang="ar-SA" sz="1400" b="1" dirty="0"/>
              <a:t>طماطم _ بندورة _ قوطة ،أوطة</a:t>
            </a:r>
            <a:br>
              <a:rPr lang="ar-SA" sz="1400" b="1" dirty="0"/>
            </a:br>
            <a:r>
              <a:rPr lang="ar-SA" sz="1400" b="1" dirty="0"/>
              <a:t>====</a:t>
            </a:r>
            <a:br>
              <a:rPr lang="ar-SA" sz="1400" b="1" dirty="0"/>
            </a:br>
            <a:r>
              <a:rPr lang="ar-SA" sz="1400" b="1" dirty="0"/>
              <a:t>الفلفل الأسود _ الفلفل الأكحل _ الإبزار</a:t>
            </a:r>
            <a:br>
              <a:rPr lang="ar-SA" sz="1400" b="1" dirty="0"/>
            </a:br>
            <a:r>
              <a:rPr lang="ar-SA" sz="1400" b="1" dirty="0"/>
              <a:t>====</a:t>
            </a:r>
            <a:br>
              <a:rPr lang="ar-SA" sz="1400" b="1" dirty="0"/>
            </a:br>
            <a:r>
              <a:rPr lang="ar-SA" sz="1400" b="1" dirty="0"/>
              <a:t>ريحان _ حبق _ بازيل</a:t>
            </a:r>
            <a:br>
              <a:rPr lang="ar-SA" sz="1400" b="1" dirty="0"/>
            </a:br>
            <a:r>
              <a:rPr lang="ar-SA" sz="1400" b="1" dirty="0"/>
              <a:t>====</a:t>
            </a:r>
            <a:br>
              <a:rPr lang="ar-SA" sz="1400" b="1" dirty="0"/>
            </a:br>
            <a:r>
              <a:rPr lang="ar-SA" sz="1400" b="1" dirty="0"/>
              <a:t>كركم _ خرقوم _ هرد _ العقدة الصفراء</a:t>
            </a:r>
            <a:br>
              <a:rPr lang="ar-SA" sz="1400" b="1" dirty="0"/>
            </a:br>
            <a:r>
              <a:rPr lang="ar-SA" sz="1400" b="1" dirty="0"/>
              <a:t>====</a:t>
            </a:r>
            <a:br>
              <a:rPr lang="ar-SA" sz="1400" b="1" dirty="0"/>
            </a:br>
            <a:r>
              <a:rPr lang="ar-SA" sz="1400" b="1" dirty="0"/>
              <a:t>جوز الهند _ النرجيل _ كوك ( المغرب )</a:t>
            </a:r>
            <a:br>
              <a:rPr lang="ar-SA" sz="1400" b="1" dirty="0"/>
            </a:br>
            <a:r>
              <a:rPr lang="ar-SA" sz="1400" b="1" dirty="0"/>
              <a:t>====</a:t>
            </a:r>
            <a:br>
              <a:rPr lang="ar-SA" sz="1400" b="1" dirty="0"/>
            </a:br>
            <a:r>
              <a:rPr lang="ar-SA" sz="1400" b="1" dirty="0"/>
              <a:t>زبيب _ كشمش</a:t>
            </a:r>
            <a:br>
              <a:rPr lang="ar-SA" sz="1400" b="1" dirty="0"/>
            </a:br>
            <a:r>
              <a:rPr lang="ar-SA" sz="1400" b="1" dirty="0"/>
              <a:t>====</a:t>
            </a:r>
            <a:br>
              <a:rPr lang="ar-SA" sz="1400" b="1" dirty="0"/>
            </a:br>
            <a:r>
              <a:rPr lang="ar-SA" sz="1400" b="1" dirty="0"/>
              <a:t>إجاص _ إنجاص _ كمثرى</a:t>
            </a:r>
            <a:br>
              <a:rPr lang="ar-SA" sz="1400" b="1" dirty="0"/>
            </a:br>
            <a:r>
              <a:rPr lang="ar-SA" sz="1400" b="1" dirty="0"/>
              <a:t>==== </a:t>
            </a:r>
            <a:br>
              <a:rPr lang="ar-SA" sz="1400" b="1" dirty="0"/>
            </a:br>
            <a:r>
              <a:rPr lang="ar-SA" sz="1400" b="1" dirty="0"/>
              <a:t>كستناء _ كستنة _ أبوفروة</a:t>
            </a:r>
            <a:br>
              <a:rPr lang="ar-SA" sz="1400" b="1" dirty="0"/>
            </a:br>
            <a:r>
              <a:rPr lang="ar-SA" sz="1400" b="1" dirty="0"/>
              <a:t>====</a:t>
            </a:r>
            <a:br>
              <a:rPr lang="ar-SA" sz="1400" b="1" dirty="0"/>
            </a:br>
            <a:r>
              <a:rPr lang="ar-SA" sz="1400" b="1" dirty="0"/>
              <a:t>فراولة _ فريز</a:t>
            </a:r>
            <a:br>
              <a:rPr lang="ar-SA" sz="1400" b="1" dirty="0"/>
            </a:br>
            <a:r>
              <a:rPr lang="ar-SA" sz="1400" b="1" dirty="0"/>
              <a:t>====</a:t>
            </a:r>
            <a:br>
              <a:rPr lang="ar-SA" sz="1400" b="1" dirty="0"/>
            </a:br>
            <a:r>
              <a:rPr lang="ar-SA" sz="1400" b="1" dirty="0"/>
              <a:t>زنجبيل _ جينجر</a:t>
            </a:r>
            <a:br>
              <a:rPr lang="ar-SA" sz="1400" b="1" dirty="0"/>
            </a:br>
            <a:r>
              <a:rPr lang="ar-SA" sz="1400" b="1" dirty="0"/>
              <a:t>==== </a:t>
            </a:r>
            <a:br>
              <a:rPr lang="ar-SA" sz="1400" b="1" dirty="0"/>
            </a:br>
            <a:r>
              <a:rPr lang="ar-SA" sz="1400" b="1" dirty="0"/>
              <a:t>سماق _ مسحوق أحمر_ خمري حامض</a:t>
            </a:r>
            <a:br>
              <a:rPr lang="ar-SA" sz="1400" b="1" dirty="0"/>
            </a:br>
            <a:r>
              <a:rPr lang="ar-SA" sz="1400" b="1" dirty="0"/>
              <a:t>===</a:t>
            </a:r>
            <a:br>
              <a:rPr lang="ar-SA" sz="1400" b="1" dirty="0"/>
            </a:br>
            <a:r>
              <a:rPr lang="ar-SA" sz="1400" b="1" dirty="0"/>
              <a:t>جوز _ عين جمل _ الكركاع</a:t>
            </a:r>
            <a:endParaRPr lang="ar-SA" sz="1400" dirty="0"/>
          </a:p>
        </p:txBody>
      </p:sp>
    </p:spTree>
    <p:extLst>
      <p:ext uri="{BB962C8B-B14F-4D97-AF65-F5344CB8AC3E}">
        <p14:creationId xmlns:p14="http://schemas.microsoft.com/office/powerpoint/2010/main" val="3283302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9697" name="Rectangle 1"/>
          <p:cNvSpPr>
            <a:spLocks noChangeArrowheads="1"/>
          </p:cNvSpPr>
          <p:nvPr/>
        </p:nvSpPr>
        <p:spPr bwMode="auto">
          <a:xfrm>
            <a:off x="0" y="0"/>
            <a:ext cx="960120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2" algn="r" rtl="1" fontAlgn="base">
              <a:spcBef>
                <a:spcPct val="0"/>
              </a:spcBef>
              <a:spcAft>
                <a:spcPct val="0"/>
              </a:spcAft>
            </a:pP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ج /المصطلحات الأجنبية التي دخلت على اللغة العربية للتعبير عن الموضوعات:</a:t>
            </a:r>
            <a:r>
              <a:rPr lang="ar-SA" sz="2800" dirty="0" smtClean="0"/>
              <a:t> </a:t>
            </a:r>
          </a:p>
          <a:p>
            <a:pPr lvl="2" algn="r" rtl="1" fontAlgn="base">
              <a:spcBef>
                <a:spcPct val="0"/>
              </a:spcBef>
              <a:spcAft>
                <a:spcPct val="0"/>
              </a:spcAft>
            </a:pPr>
            <a:r>
              <a:rPr lang="ar-SA" sz="2400" b="1" dirty="0" smtClean="0">
                <a:solidFill>
                  <a:schemeClr val="bg2"/>
                </a:solidFill>
                <a:latin typeface="Arial" pitchFamily="34" charset="0"/>
                <a:cs typeface="Arial" pitchFamily="34" charset="0"/>
              </a:rPr>
              <a:t>هل تستخدم الترجمة العربية  أم يستخدم المصطلح المعرب للدلالة على الموضوع؟</a:t>
            </a:r>
          </a:p>
          <a:p>
            <a:pPr lvl="2" algn="r" rtl="1" fontAlgn="base">
              <a:spcBef>
                <a:spcPct val="0"/>
              </a:spcBef>
              <a:spcAft>
                <a:spcPct val="0"/>
              </a:spcAft>
            </a:pPr>
            <a:r>
              <a:rPr lang="ar-SA" sz="2400" b="1" dirty="0" smtClean="0">
                <a:solidFill>
                  <a:schemeClr val="bg2"/>
                </a:solidFill>
                <a:latin typeface="Arial" pitchFamily="34" charset="0"/>
                <a:cs typeface="Arial" pitchFamily="34" charset="0"/>
              </a:rPr>
              <a:t> </a:t>
            </a:r>
            <a:endParaRPr lang="en-US" sz="2400" b="1" dirty="0" smtClean="0">
              <a:solidFill>
                <a:schemeClr val="bg2"/>
              </a:solidFill>
              <a:latin typeface="Arial" pitchFamily="34" charset="0"/>
              <a:cs typeface="Arial" pitchFamily="34" charset="0"/>
            </a:endParaRPr>
          </a:p>
          <a:p>
            <a:pPr lvl="2" algn="r" rtl="1" fontAlgn="base">
              <a:spcBef>
                <a:spcPct val="0"/>
              </a:spcBef>
              <a:spcAft>
                <a:spcPct val="0"/>
              </a:spcAft>
            </a:pPr>
            <a:endPar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endParaRPr>
          </a:p>
          <a:p>
            <a:pPr lvl="2" algn="r" rtl="1" fontAlgn="base">
              <a:spcBef>
                <a:spcPct val="0"/>
              </a:spcBef>
              <a:spcAft>
                <a:spcPct val="0"/>
              </a:spcAft>
            </a:pPr>
            <a:endParaRPr lang="ar-SA" sz="2800" b="1" dirty="0" smtClean="0">
              <a:solidFill>
                <a:srgbClr val="FFC000"/>
              </a:solidFill>
              <a:latin typeface="Simplified Arabic" pitchFamily="18" charset="-78"/>
              <a:cs typeface="Simplified Arabic" pitchFamily="18" charset="-78"/>
            </a:endParaRPr>
          </a:p>
          <a:p>
            <a:pPr lvl="2" algn="r" rtl="1" fontAlgn="base">
              <a:spcBef>
                <a:spcPct val="0"/>
              </a:spcBef>
              <a:spcAft>
                <a:spcPct val="0"/>
              </a:spcAft>
            </a:pPr>
            <a:endParaRPr kumimoji="0" lang="ar-SA" sz="2800" b="1" i="0" u="none" strike="noStrike" cap="none" normalizeH="0" baseline="0" dirty="0" smtClean="0">
              <a:ln>
                <a:noFill/>
              </a:ln>
              <a:solidFill>
                <a:srgbClr val="FFC000"/>
              </a:solidFill>
              <a:effectLst/>
              <a:latin typeface="Arial" pitchFamily="34" charset="0"/>
              <a:cs typeface="Arial" pitchFamily="34" charset="0"/>
            </a:endParaRPr>
          </a:p>
        </p:txBody>
      </p:sp>
      <p:sp>
        <p:nvSpPr>
          <p:cNvPr id="29698" name="Rectangle 2"/>
          <p:cNvSpPr>
            <a:spLocks noChangeArrowheads="1"/>
          </p:cNvSpPr>
          <p:nvPr/>
        </p:nvSpPr>
        <p:spPr bwMode="auto">
          <a:xfrm>
            <a:off x="0" y="1447800"/>
            <a:ext cx="9144000" cy="79098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33363" algn="justLow" rtl="1" fontAlgn="base">
              <a:spcBef>
                <a:spcPct val="0"/>
              </a:spcBef>
              <a:spcAft>
                <a:spcPct val="0"/>
              </a:spcAf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أن استخدام أحدهما رهين بمدى شيوع استخدامه بين المستفيدين واستقراره في اللغة للدلالة على الموضوع، ومدى تردده في عناوين المؤلفين وخاصة في الموضوعات العلمية والفنية المتخصصة.</a:t>
            </a:r>
            <a:r>
              <a:rPr lang="ar-SA" sz="2800" dirty="0" smtClean="0"/>
              <a:t> </a:t>
            </a:r>
          </a:p>
          <a:p>
            <a:pPr indent="233363" algn="justLow" rtl="1" fontAlgn="base">
              <a:spcBef>
                <a:spcPct val="0"/>
              </a:spcBef>
              <a:spcAft>
                <a:spcPct val="0"/>
              </a:spcAft>
            </a:pPr>
            <a:r>
              <a:rPr lang="ar-SA" sz="2800" b="1" dirty="0" smtClean="0">
                <a:solidFill>
                  <a:srgbClr val="FFC000"/>
                </a:solidFill>
                <a:latin typeface="Arial" pitchFamily="34" charset="0"/>
                <a:cs typeface="Arial" pitchFamily="34" charset="0"/>
              </a:rPr>
              <a:t> د/ الاشتراك اللفظي في اللغة العربية (المتجانسات):   </a:t>
            </a:r>
            <a:endParaRPr lang="ar-SA" sz="2800" b="1" dirty="0" smtClean="0">
              <a:latin typeface="Arial" pitchFamily="34" charset="0"/>
              <a:cs typeface="Arial" pitchFamily="34" charset="0"/>
            </a:endParaRPr>
          </a:p>
          <a:p>
            <a:pPr indent="233363" algn="justLow" rtl="1" fontAlgn="base">
              <a:spcBef>
                <a:spcPct val="0"/>
              </a:spcBef>
              <a:spcAft>
                <a:spcPct val="0"/>
              </a:spcAft>
            </a:pPr>
            <a:r>
              <a:rPr lang="ar-SA" sz="2400" b="1" dirty="0" smtClean="0">
                <a:latin typeface="Arial" pitchFamily="34" charset="0"/>
                <a:cs typeface="Arial" pitchFamily="34" charset="0"/>
              </a:rPr>
              <a:t>   </a:t>
            </a:r>
            <a:r>
              <a:rPr lang="ar-SA" sz="2400" b="1" dirty="0" smtClean="0">
                <a:solidFill>
                  <a:schemeClr val="bg1"/>
                </a:solidFill>
                <a:latin typeface="Arial" pitchFamily="34" charset="0"/>
                <a:cs typeface="Arial" pitchFamily="34" charset="0"/>
              </a:rPr>
              <a:t>وذلك بأن يكون للكلمة الواحدة عدة معان تطلق على كل منها على طريق الحقيقة لا المجاز، </a:t>
            </a:r>
          </a:p>
          <a:p>
            <a:pPr indent="233363" algn="justLow" rtl="1" fontAlgn="base">
              <a:spcBef>
                <a:spcPct val="0"/>
              </a:spcBef>
              <a:spcAft>
                <a:spcPct val="0"/>
              </a:spcAft>
            </a:pPr>
            <a:r>
              <a:rPr lang="ar-SA" sz="2400" b="1" dirty="0" smtClean="0">
                <a:solidFill>
                  <a:schemeClr val="bg1"/>
                </a:solidFill>
                <a:latin typeface="Arial" pitchFamily="34" charset="0"/>
                <a:cs typeface="Arial" pitchFamily="34" charset="0"/>
              </a:rPr>
              <a:t>إن رأس الموضوع يجب أن يكون واضحاً لا يختلط مع غيره من الرؤوس ويمكن أن يتم ذلك بإضافة كلمات أخرى للرأس أما بصورة مباشرة أو أقواس، أو تستخدم كلمة أخرى مرادفة بدلاً منه.</a:t>
            </a:r>
          </a:p>
          <a:p>
            <a:pPr rtl="1"/>
            <a:r>
              <a:rPr lang="ar-SA" sz="2400" b="1" dirty="0" smtClean="0">
                <a:solidFill>
                  <a:schemeClr val="bg1"/>
                </a:solidFill>
                <a:latin typeface="Arial" pitchFamily="34" charset="0"/>
                <a:cs typeface="Arial" pitchFamily="34" charset="0"/>
              </a:rPr>
              <a:t>مثال : </a:t>
            </a:r>
            <a:r>
              <a:rPr lang="ar-SA" sz="2400" dirty="0" smtClean="0">
                <a:solidFill>
                  <a:srgbClr val="002060"/>
                </a:solidFill>
              </a:rPr>
              <a:t>التصنيف: 		تصنيف الكتب		تصنيف النباتات</a:t>
            </a:r>
            <a:endParaRPr lang="en-US" sz="2400" dirty="0" smtClean="0">
              <a:solidFill>
                <a:srgbClr val="002060"/>
              </a:solidFill>
            </a:endParaRPr>
          </a:p>
          <a:p>
            <a:pPr rtl="1"/>
            <a:r>
              <a:rPr lang="ar-SA" sz="2400" dirty="0" smtClean="0">
                <a:solidFill>
                  <a:srgbClr val="002060"/>
                </a:solidFill>
              </a:rPr>
              <a:t>              الحفظ: 		الحفظ (أرشيف)	الحفظ (علم نفس)</a:t>
            </a:r>
            <a:endParaRPr lang="en-US" sz="2400" dirty="0" smtClean="0">
              <a:solidFill>
                <a:srgbClr val="002060"/>
              </a:solidFill>
            </a:endParaRPr>
          </a:p>
          <a:p>
            <a:pPr indent="233363" algn="justLow" rtl="1" fontAlgn="base">
              <a:spcBef>
                <a:spcPct val="0"/>
              </a:spcBef>
              <a:spcAft>
                <a:spcPct val="0"/>
              </a:spcAft>
            </a:pPr>
            <a:endParaRPr lang="ar-SA" sz="2400" b="1" dirty="0" smtClean="0">
              <a:solidFill>
                <a:srgbClr val="002060"/>
              </a:solidFill>
              <a:latin typeface="Arial" pitchFamily="34" charset="0"/>
              <a:cs typeface="Arial" pitchFamily="34" charset="0"/>
            </a:endParaRPr>
          </a:p>
          <a:p>
            <a:pPr indent="233363" algn="justLow" rtl="1" fontAlgn="base">
              <a:spcBef>
                <a:spcPct val="0"/>
              </a:spcBef>
              <a:spcAft>
                <a:spcPct val="0"/>
              </a:spcAft>
            </a:pPr>
            <a:endParaRPr lang="ar-SA" sz="2400" b="1" dirty="0" smtClean="0">
              <a:solidFill>
                <a:schemeClr val="bg1"/>
              </a:solidFill>
              <a:latin typeface="Arial" pitchFamily="34" charset="0"/>
              <a:cs typeface="Arial" pitchFamily="34" charset="0"/>
            </a:endParaRPr>
          </a:p>
          <a:p>
            <a:pPr indent="233363" algn="justLow" rtl="1" fontAlgn="base">
              <a:spcBef>
                <a:spcPct val="0"/>
              </a:spcBef>
              <a:spcAft>
                <a:spcPct val="0"/>
              </a:spcAft>
            </a:pPr>
            <a:endParaRPr lang="en-US" sz="2400" b="1" dirty="0" smtClean="0">
              <a:solidFill>
                <a:schemeClr val="bg1"/>
              </a:solidFill>
              <a:latin typeface="Arial" pitchFamily="34" charset="0"/>
              <a:cs typeface="Arial" pitchFamily="34" charset="0"/>
            </a:endParaRPr>
          </a:p>
          <a:p>
            <a:pPr lvl="0" indent="233363" algn="justLow" rtl="1" fontAlgn="base">
              <a:spcBef>
                <a:spcPct val="0"/>
              </a:spcBef>
              <a:spcAft>
                <a:spcPct val="0"/>
              </a:spcAft>
            </a:pPr>
            <a:endParaRPr lang="ar-SA" sz="2400" b="1" dirty="0" smtClean="0">
              <a:solidFill>
                <a:schemeClr val="bg1"/>
              </a:solidFill>
              <a:latin typeface="Arial" pitchFamily="34" charset="0"/>
              <a:cs typeface="Arial" pitchFamily="34" charset="0"/>
            </a:endParaRPr>
          </a:p>
          <a:p>
            <a:pPr lvl="0" indent="233363" algn="justLow" rtl="1" fontAlgn="base">
              <a:spcBef>
                <a:spcPct val="0"/>
              </a:spcBef>
              <a:spcAft>
                <a:spcPct val="0"/>
              </a:spcAft>
            </a:pPr>
            <a:endPar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a:p>
            <a:pPr lvl="0" indent="233363" algn="justLow" rtl="1" fontAlgn="base">
              <a:spcBef>
                <a:spcPct val="0"/>
              </a:spcBef>
              <a:spcAft>
                <a:spcPct val="0"/>
              </a:spcAft>
            </a:pPr>
            <a:endParaRPr kumimoji="0" lang="ar-SA" sz="24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lang="ar-SA" sz="2800" b="1" dirty="0" smtClean="0">
              <a:solidFill>
                <a:schemeClr val="bg1"/>
              </a:solidFill>
              <a:latin typeface="Simplified Arabic" pitchFamily="18" charset="-78"/>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Simplified Arabic" pitchFamily="18" charset="-78"/>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0721"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هـ/</a:t>
            </a:r>
            <a:r>
              <a:rPr kumimoji="0" lang="ar-SA" sz="2800" b="1" i="0" u="none" strike="noStrike" cap="none" normalizeH="0" dirty="0" smtClean="0">
                <a:ln>
                  <a:noFill/>
                </a:ln>
                <a:solidFill>
                  <a:srgbClr val="FFC000"/>
                </a:solidFill>
                <a:effectLst/>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اختلاف الكتابة: </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توجد بعض الكلمات العربية والمعربة التي تُكتب بأكثرمن شكل واحد مثل: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أكولوجيا		أيكولوجيا		ببليوجرافيا		ببليوغرافيا</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تلفون		تليفون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دنمارك		دانمارك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والأمر سهل، فلا بد من اختيار الشكل الأكثر شيوعاً مع الإحالة من الشكل الآخر.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Char char="•"/>
              <a:tabLst/>
            </a:pP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الاختلاف بين لغة الكتابة ولغة الحديث، أو بين اللغة الفصحى واللهجات المحلية:</a:t>
            </a:r>
            <a:endParaRPr kumimoji="0" lang="en-US" sz="2800" b="1" i="0" u="none" strike="noStrike" cap="none" normalizeH="0" baseline="0" dirty="0" smtClean="0">
              <a:ln>
                <a:noFill/>
              </a:ln>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يفضل بالطبع لغة الكتابة، إذا اختلفت عن لغة الحديث لأنها هي المستخدمة من جانب المؤلفين وأيضاً من جانب المستفيدين، إلا أن اللغة الفصحى قد لا تكون هي المفضلة في بعض الأحوال تبعاً للاستخدام. </a:t>
            </a: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2769" name="Rectangle 1"/>
          <p:cNvSpPr>
            <a:spLocks noChangeArrowheads="1"/>
          </p:cNvSpPr>
          <p:nvPr/>
        </p:nvSpPr>
        <p:spPr bwMode="auto">
          <a:xfrm>
            <a:off x="0" y="304800"/>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أمثلة:</a:t>
            </a:r>
            <a:endParaRPr kumimoji="0" lang="en-US" sz="2400" b="1" i="0" u="none" strike="noStrike" cap="none" normalizeH="0" baseline="0" dirty="0" smtClean="0">
              <a:ln>
                <a:noFill/>
              </a:ln>
              <a:solidFill>
                <a:srgbClr val="FFC000"/>
              </a:solidFill>
              <a:effectLst/>
              <a:latin typeface="Arial" pitchFamily="34" charset="0"/>
              <a:cs typeface="Arial" pitchFamily="34" charset="0"/>
            </a:endParaRPr>
          </a:p>
          <a:p>
            <a:pPr marL="0" marR="0" lvl="0" indent="233363"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accent3">
                    <a:lumMod val="20000"/>
                    <a:lumOff val="80000"/>
                  </a:schemeClr>
                </a:solidFill>
                <a:effectLst/>
                <a:latin typeface="Simplified Arabic" pitchFamily="18" charset="-78"/>
                <a:ea typeface="Calibri" pitchFamily="34" charset="0"/>
                <a:cs typeface="Simplified Arabic" pitchFamily="18" charset="-78"/>
              </a:rPr>
              <a:t>يفضل "نقود" على "فلوس"</a:t>
            </a:r>
            <a:endParaRPr kumimoji="0" lang="en-US" sz="2400" b="1" i="0" u="none" strike="noStrike" cap="none" normalizeH="0" baseline="0" dirty="0" smtClean="0">
              <a:ln>
                <a:noFill/>
              </a:ln>
              <a:solidFill>
                <a:schemeClr val="accent3">
                  <a:lumMod val="20000"/>
                  <a:lumOff val="80000"/>
                </a:schemeClr>
              </a:solidFill>
              <a:effectLst/>
              <a:latin typeface="Arial" pitchFamily="34" charset="0"/>
              <a:cs typeface="Arial" pitchFamily="34" charset="0"/>
            </a:endParaRPr>
          </a:p>
          <a:p>
            <a:pPr marL="0" marR="0" lvl="0" indent="233363"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accent3">
                    <a:lumMod val="20000"/>
                    <a:lumOff val="80000"/>
                  </a:schemeClr>
                </a:solidFill>
                <a:effectLst/>
                <a:latin typeface="Simplified Arabic" pitchFamily="18" charset="-78"/>
                <a:ea typeface="Calibri" pitchFamily="34" charset="0"/>
                <a:cs typeface="Simplified Arabic" pitchFamily="18" charset="-78"/>
              </a:rPr>
              <a:t>بينما يفضل "طوب البناء" على "الآجر”</a:t>
            </a:r>
          </a:p>
          <a:p>
            <a:pPr marL="0" marR="0" lvl="0" indent="233363" algn="ctr" defTabSz="914400" rtl="1" eaLnBrk="0" fontAlgn="base" latinLnBrk="0" hangingPunct="0">
              <a:lnSpc>
                <a:spcPct val="100000"/>
              </a:lnSpc>
              <a:spcBef>
                <a:spcPct val="0"/>
              </a:spcBef>
              <a:spcAft>
                <a:spcPct val="0"/>
              </a:spcAft>
              <a:buClrTx/>
              <a:buSzTx/>
              <a:buFontTx/>
              <a:buNone/>
              <a:tabLst/>
            </a:pPr>
            <a:endParaRPr lang="ar-SA" sz="2400" b="1" dirty="0" smtClean="0">
              <a:solidFill>
                <a:schemeClr val="accent3">
                  <a:lumMod val="20000"/>
                  <a:lumOff val="80000"/>
                </a:schemeClr>
              </a:solidFill>
              <a:latin typeface="Simplified Arabic" pitchFamily="18" charset="-78"/>
              <a:cs typeface="Simplified Arabic" pitchFamily="18" charset="-78"/>
            </a:endParaRPr>
          </a:p>
          <a:p>
            <a:pPr marL="0" marR="0" lvl="0" indent="233363" algn="r" defTabSz="914400" rtl="1" eaLnBrk="0" fontAlgn="base" latinLnBrk="0" hangingPunct="0">
              <a:lnSpc>
                <a:spcPct val="100000"/>
              </a:lnSpc>
              <a:spcBef>
                <a:spcPct val="0"/>
              </a:spcBef>
              <a:spcAft>
                <a:spcPct val="0"/>
              </a:spcAft>
              <a:buClrTx/>
              <a:buSzTx/>
              <a:buFontTx/>
              <a:buNone/>
              <a:tabLst/>
            </a:pPr>
            <a:endParaRPr kumimoji="0" lang="ar-SA" sz="2400" b="1" i="0" u="none" strike="noStrike" cap="none" normalizeH="0" baseline="0" dirty="0" smtClean="0">
              <a:ln>
                <a:noFill/>
              </a:ln>
              <a:solidFill>
                <a:schemeClr val="accent3">
                  <a:lumMod val="20000"/>
                  <a:lumOff val="80000"/>
                </a:schemeClr>
              </a:solidFill>
              <a:effectLst/>
              <a:latin typeface="Arial" pitchFamily="34" charset="0"/>
              <a:cs typeface="Arial" pitchFamily="34" charset="0"/>
            </a:endParaRPr>
          </a:p>
        </p:txBody>
      </p:sp>
      <p:sp>
        <p:nvSpPr>
          <p:cNvPr id="32770" name="Rectangle 2"/>
          <p:cNvSpPr>
            <a:spLocks noChangeArrowheads="1"/>
          </p:cNvSpPr>
          <p:nvPr/>
        </p:nvSpPr>
        <p:spPr bwMode="auto">
          <a:xfrm>
            <a:off x="0" y="1661993"/>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ea typeface="Calibri" pitchFamily="34" charset="0"/>
                <a:cs typeface="Arial" pitchFamily="34" charset="0"/>
              </a:rPr>
              <a:t>ج/ الاستخدام الشائع:</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indent="233363" algn="justLow" rtl="1" eaLnBrk="0" fontAlgn="base" hangingPunct="0">
              <a:spcBef>
                <a:spcPct val="0"/>
              </a:spcBef>
              <a:spcAft>
                <a:spcPct val="0"/>
              </a:spcAft>
            </a:pPr>
            <a:r>
              <a:rPr kumimoji="0" lang="ar-SA"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   يجب أن يمثل رأس الموضوع المختار الاستخدام الشائع، أو على الأقل استخدام القراء الذين نريد لهم أو نتوقع لهم أن يستعملوا المواد التي تجمعت تحت ذلك الرأس. </a:t>
            </a:r>
            <a:r>
              <a:rPr lang="ar-SA" sz="2400" b="1" dirty="0" smtClean="0">
                <a:latin typeface="Arial" pitchFamily="34" charset="0"/>
                <a:cs typeface="Arial" pitchFamily="34" charset="0"/>
              </a:rPr>
              <a:t>والمصدر الأدق لإظهار الاستعمالات الشائعة للمصطلحات هو الدوريات المتخصصة، لأنه إذا كانت كتابات عدد من المعاصرين ذوي الكفاية في الكتابة حول موضوع معين تتفق واستعمال نفس المصطلحات للتعبير عن نفس المعاني المشتركة بينهم إذن فقد صح للمفهرس أن يتبعهم ليختار هذه المصطلحات في فهارسه. وإذا اختلف المؤلفون حول التسميات فليؤخذ الأكثر شيوعاً وتداولاً بشرط أن ندخل في حسابنا نوع القارئ ومستواه الدراسي ومدى تخصصه.</a:t>
            </a:r>
            <a:endParaRPr lang="en-US" sz="2400" b="1" dirty="0" smtClean="0">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ea typeface="Calibri"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0"/>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SA" sz="2400" b="1" i="0" u="sng" strike="noStrike" cap="none" normalizeH="0" baseline="0" dirty="0" smtClean="0">
              <a:ln>
                <a:noFill/>
              </a:ln>
              <a:solidFill>
                <a:srgbClr val="0000FF"/>
              </a:solidFill>
              <a:effectLst/>
              <a:latin typeface="Arabic Transparent"/>
              <a:ea typeface="Times New Roman" pitchFamily="18"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lang="ar-SA" sz="2400" b="1" u="sng" dirty="0">
              <a:solidFill>
                <a:srgbClr val="0000FF"/>
              </a:solidFill>
              <a:latin typeface="Arabic Transparent"/>
              <a:ea typeface="Times New Roman" pitchFamily="18" charset="0"/>
              <a:cs typeface="Arial" pitchFamily="34" charset="0"/>
            </a:endParaRPr>
          </a:p>
        </p:txBody>
      </p:sp>
      <p:sp>
        <p:nvSpPr>
          <p:cNvPr id="4" name="Rectangle 3"/>
          <p:cNvSpPr/>
          <p:nvPr/>
        </p:nvSpPr>
        <p:spPr>
          <a:xfrm>
            <a:off x="1752600" y="4876801"/>
            <a:ext cx="7239000" cy="584775"/>
          </a:xfrm>
          <a:prstGeom prst="rect">
            <a:avLst/>
          </a:prstGeom>
        </p:spPr>
        <p:txBody>
          <a:bodyPr wrap="square">
            <a:spAutoFit/>
          </a:bodyPr>
          <a:lstStyle/>
          <a:p>
            <a:endParaRPr lang="en-US" sz="3200" b="1" dirty="0">
              <a:solidFill>
                <a:schemeClr val="accent2"/>
              </a:solidFill>
            </a:endParaRPr>
          </a:p>
        </p:txBody>
      </p:sp>
      <p:sp>
        <p:nvSpPr>
          <p:cNvPr id="15361" name="Rectangle 1"/>
          <p:cNvSpPr>
            <a:spLocks noChangeArrowheads="1"/>
          </p:cNvSpPr>
          <p:nvPr/>
        </p:nvSpPr>
        <p:spPr bwMode="auto">
          <a:xfrm>
            <a:off x="990600" y="2180747"/>
            <a:ext cx="76962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4400" b="0" i="0" u="none" strike="noStrike" cap="none" normalizeH="0" baseline="0" dirty="0" smtClean="0">
                <a:ln>
                  <a:noFill/>
                </a:ln>
                <a:solidFill>
                  <a:schemeClr val="tx1"/>
                </a:solidFill>
                <a:effectLst/>
                <a:latin typeface="Andalus" pitchFamily="18" charset="-78"/>
                <a:ea typeface="Calibri" pitchFamily="34" charset="0"/>
                <a:cs typeface="Andalus" pitchFamily="18" charset="-78"/>
              </a:rPr>
              <a:t> </a:t>
            </a:r>
            <a:endParaRPr kumimoji="0" lang="ar-SA" sz="4400" b="0" i="0" u="none" strike="noStrike" cap="none" normalizeH="0" baseline="0" dirty="0" smtClean="0">
              <a:ln>
                <a:noFill/>
              </a:ln>
              <a:solidFill>
                <a:schemeClr val="tx1"/>
              </a:solidFill>
              <a:effectLst/>
              <a:latin typeface="Andalus" pitchFamily="18" charset="-78"/>
              <a:ea typeface="Calibri" pitchFamily="34" charset="0"/>
              <a:cs typeface="+mj-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ar-SA" sz="4400" b="1" i="1" u="none" strike="noStrike" normalizeH="0" baseline="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Andalus" pitchFamily="18" charset="-78"/>
                <a:ea typeface="Calibri" pitchFamily="34" charset="0"/>
                <a:cs typeface="+mj-cs"/>
              </a:rPr>
              <a:t>مباديء إختيار رؤوس الموضوعات</a:t>
            </a:r>
            <a:endParaRPr kumimoji="0" lang="en-US" sz="4400" b="1" i="1" u="none" strike="noStrike" normalizeH="0" baseline="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Arial" pitchFamily="34" charset="0"/>
              <a:cs typeface="+mj-cs"/>
            </a:endParaRPr>
          </a:p>
        </p:txBody>
      </p:sp>
    </p:spTree>
  </p:cSld>
  <p:clrMapOvr>
    <a:masterClrMapping/>
  </p:clrMapOvr>
  <p:transition spd="slow">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3793" name="Rectangle 1"/>
          <p:cNvSpPr>
            <a:spLocks noChangeArrowheads="1"/>
          </p:cNvSpPr>
          <p:nvPr/>
        </p:nvSpPr>
        <p:spPr bwMode="auto">
          <a:xfrm>
            <a:off x="0" y="0"/>
            <a:ext cx="8763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4/اللغة الواحدة لرؤوس الموضوعات:</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2800" b="0" i="0" u="none" strike="noStrike" cap="none" normalizeH="0" baseline="0" dirty="0" smtClean="0">
              <a:ln>
                <a:noFill/>
              </a:ln>
              <a:solidFill>
                <a:srgbClr val="FFC000"/>
              </a:solidFill>
              <a:effectLst/>
              <a:latin typeface="Arial" pitchFamily="34" charset="0"/>
              <a:cs typeface="Arial" pitchFamily="34" charset="0"/>
            </a:endParaRPr>
          </a:p>
        </p:txBody>
      </p:sp>
      <p:sp>
        <p:nvSpPr>
          <p:cNvPr id="4" name="Rectangle 3"/>
          <p:cNvSpPr/>
          <p:nvPr/>
        </p:nvSpPr>
        <p:spPr>
          <a:xfrm>
            <a:off x="457200" y="533400"/>
            <a:ext cx="8305800" cy="1569660"/>
          </a:xfrm>
          <a:prstGeom prst="rect">
            <a:avLst/>
          </a:prstGeom>
        </p:spPr>
        <p:txBody>
          <a:bodyPr wrap="square">
            <a:spAutoFit/>
          </a:bodyPr>
          <a:lstStyle/>
          <a:p>
            <a:pPr algn="r"/>
            <a:r>
              <a:rPr lang="ar-SA" sz="2400" b="1" dirty="0" smtClean="0">
                <a:solidFill>
                  <a:schemeClr val="bg1"/>
                </a:solidFill>
                <a:latin typeface="Arial" pitchFamily="34" charset="0"/>
                <a:cs typeface="Arial" pitchFamily="34" charset="0"/>
              </a:rPr>
              <a:t>إن من الأفضل أن تستخدم لغة واحدة في الفهرس الموضوعي، وهي اللغة القومية (العربية) بحيث يكون رأس الموضوع باللغة العربية، وتتجمع تحته بطاقات كل المواد بصرف النظر عن لغاتها، أي سواء أكانت العربية أو غيرها، وهذا ما يطبق </a:t>
            </a:r>
          </a:p>
          <a:p>
            <a:pPr algn="r"/>
            <a:r>
              <a:rPr lang="ar-SA" sz="2400" b="1" dirty="0" smtClean="0">
                <a:solidFill>
                  <a:schemeClr val="bg1"/>
                </a:solidFill>
                <a:latin typeface="Arial" pitchFamily="34" charset="0"/>
                <a:cs typeface="Arial" pitchFamily="34" charset="0"/>
              </a:rPr>
              <a:t> في المكتبات الكبيرة بالخارج</a:t>
            </a:r>
            <a:endParaRPr lang="en-US" sz="2400" b="1" dirty="0">
              <a:solidFill>
                <a:schemeClr val="bg1"/>
              </a:solidFill>
              <a:latin typeface="Arial" pitchFamily="34" charset="0"/>
              <a:cs typeface="Arial" pitchFamily="34" charset="0"/>
            </a:endParaRPr>
          </a:p>
        </p:txBody>
      </p:sp>
      <p:sp>
        <p:nvSpPr>
          <p:cNvPr id="33794" name="Rectangle 2"/>
          <p:cNvSpPr>
            <a:spLocks noChangeArrowheads="1"/>
          </p:cNvSpPr>
          <p:nvPr/>
        </p:nvSpPr>
        <p:spPr bwMode="auto">
          <a:xfrm>
            <a:off x="0" y="2057400"/>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لكن ذلك تعترضه بعض المشكلات بالنسبة للمكتبات العربية: </a:t>
            </a:r>
            <a:endParaRPr kumimoji="0" lang="en-US"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endParaRPr>
          </a:p>
          <a:p>
            <a:pPr indent="233363" algn="r" eaLnBrk="0" fontAlgn="base" hangingPunct="0">
              <a:spcBef>
                <a:spcPct val="0"/>
              </a:spcBef>
              <a:spcAft>
                <a:spcPct val="0"/>
              </a:spcAft>
            </a:pPr>
            <a:r>
              <a:rPr kumimoji="0" lang="ar-SA"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2400" b="1" i="0" u="none" strike="noStrike" cap="none" normalizeH="0" baseline="0" dirty="0" smtClean="0">
                <a:ln>
                  <a:noFill/>
                </a:ln>
                <a:solidFill>
                  <a:schemeClr val="bg2"/>
                </a:solidFill>
                <a:effectLst/>
                <a:latin typeface="Arial" pitchFamily="34" charset="0"/>
                <a:ea typeface="Calibri" pitchFamily="34" charset="0"/>
                <a:cs typeface="Arial" pitchFamily="34" charset="0"/>
              </a:rPr>
              <a:t>كضرورة توافر قواعد مقننة للنقل الصوتي لأسماء الأعلام الأجنبية إلى اللغة العربية، </a:t>
            </a:r>
          </a:p>
          <a:p>
            <a:pPr indent="233363" algn="r" eaLnBrk="0" fontAlgn="base" hangingPunct="0">
              <a:spcBef>
                <a:spcPct val="0"/>
              </a:spcBef>
              <a:spcAft>
                <a:spcPct val="0"/>
              </a:spcAft>
            </a:pPr>
            <a:r>
              <a:rPr lang="ar-SA" sz="2400" b="1" dirty="0" smtClean="0">
                <a:solidFill>
                  <a:schemeClr val="bg2"/>
                </a:solidFill>
                <a:latin typeface="Arial" pitchFamily="34" charset="0"/>
                <a:ea typeface="Calibri" pitchFamily="34" charset="0"/>
                <a:cs typeface="Arial" pitchFamily="34" charset="0"/>
              </a:rPr>
              <a:t>    </a:t>
            </a:r>
            <a:r>
              <a:rPr kumimoji="0" lang="ar-SA" sz="2400" b="1" i="0" u="none" strike="noStrike" cap="none" normalizeH="0" baseline="0" dirty="0" smtClean="0">
                <a:ln>
                  <a:noFill/>
                </a:ln>
                <a:solidFill>
                  <a:schemeClr val="bg2"/>
                </a:solidFill>
                <a:effectLst/>
                <a:latin typeface="Arial" pitchFamily="34" charset="0"/>
                <a:ea typeface="Calibri" pitchFamily="34" charset="0"/>
                <a:cs typeface="Arial" pitchFamily="34" charset="0"/>
              </a:rPr>
              <a:t>كما ان</a:t>
            </a:r>
            <a:r>
              <a:rPr kumimoji="0" lang="ar-SA" sz="2400" b="0" i="0" u="none" strike="noStrike" cap="none" normalizeH="0" baseline="0" dirty="0" smtClean="0">
                <a:ln>
                  <a:noFill/>
                </a:ln>
                <a:solidFill>
                  <a:schemeClr val="bg2"/>
                </a:solidFill>
                <a:effectLst/>
                <a:latin typeface="Arial" pitchFamily="34" charset="0"/>
                <a:ea typeface="Calibri" pitchFamily="34" charset="0"/>
                <a:cs typeface="Arial" pitchFamily="34" charset="0"/>
              </a:rPr>
              <a:t> </a:t>
            </a:r>
            <a:r>
              <a:rPr lang="ar-SA" sz="2400" b="1" dirty="0" smtClean="0">
                <a:solidFill>
                  <a:schemeClr val="bg2"/>
                </a:solidFill>
                <a:latin typeface="Arial" pitchFamily="34" charset="0"/>
                <a:cs typeface="Arial" pitchFamily="34" charset="0"/>
              </a:rPr>
              <a:t>المواد العربية لا تشكل وزناً له اعتباره في المكتبات المتخصصة والمكتبات الجامعية، فالغلبة للمواد الأجنبية، بل إن هناك بعض المكتبات العاملة في مجالات مثل الطب والصيدلة والعلوم، المطبوعات العربية فيها محدودة للغاية لأن اللغة الإنجليزية هي لغة </a:t>
            </a:r>
          </a:p>
          <a:p>
            <a:pPr indent="233363" algn="r" eaLnBrk="0" fontAlgn="base" hangingPunct="0">
              <a:spcBef>
                <a:spcPct val="0"/>
              </a:spcBef>
              <a:spcAft>
                <a:spcPct val="0"/>
              </a:spcAft>
            </a:pPr>
            <a:r>
              <a:rPr lang="ar-SA" sz="2400" b="1" dirty="0" smtClean="0">
                <a:solidFill>
                  <a:schemeClr val="bg2"/>
                </a:solidFill>
                <a:latin typeface="Arial" pitchFamily="34" charset="0"/>
                <a:cs typeface="Arial" pitchFamily="34" charset="0"/>
              </a:rPr>
              <a:t>التدريس والتأليف والبحث في هذه المجالات.</a:t>
            </a:r>
            <a:endParaRPr lang="en-US" sz="2400" b="1" dirty="0" smtClean="0">
              <a:solidFill>
                <a:schemeClr val="bg2"/>
              </a:solidFill>
              <a:latin typeface="Arial" pitchFamily="34" charset="0"/>
              <a:cs typeface="Arial" pitchFamily="34" charset="0"/>
            </a:endParaRPr>
          </a:p>
          <a:p>
            <a:pPr marL="0" marR="0" lvl="0" indent="233363" algn="r" defTabSz="914400" rtl="0" eaLnBrk="0" fontAlgn="base" latinLnBrk="0" hangingPunct="0">
              <a:lnSpc>
                <a:spcPct val="100000"/>
              </a:lnSpc>
              <a:spcBef>
                <a:spcPct val="0"/>
              </a:spcBef>
              <a:spcAft>
                <a:spcPct val="0"/>
              </a:spcAft>
              <a:buClrTx/>
              <a:buSzTx/>
              <a:buFontTx/>
              <a:buNone/>
              <a:tabLst/>
            </a:pPr>
            <a:endParaRPr kumimoji="0" lang="ar-SA"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233363" algn="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381000" y="4648201"/>
            <a:ext cx="8458200" cy="1477328"/>
          </a:xfrm>
          <a:prstGeom prst="rect">
            <a:avLst/>
          </a:prstGeom>
        </p:spPr>
        <p:txBody>
          <a:bodyPr wrap="square">
            <a:spAutoFit/>
          </a:bodyPr>
          <a:lstStyle/>
          <a:p>
            <a:pPr algn="r"/>
            <a:r>
              <a:rPr lang="ar-SA" dirty="0" smtClean="0">
                <a:solidFill>
                  <a:schemeClr val="bg2"/>
                </a:solidFill>
              </a:rPr>
              <a:t>ومع هذا فيجب ألا تطبق قائمة رؤوس الموضوعات العربية على الإنتاج الفكري العربي فحسب، وإنما يجب أن يمتد استعمالها لتغطية كل ما تقتنيه مكتباتنا العربية مطبوعات بلغات أجنبية، وأن كان من الممكن بالنسبة لبعض المكتبات المتخصصة استخدام لغة أخرى (اللغة الإنجليزية مثلاً) إذا كانت هذه اللغة هي لغة التأليف، بالإضافة إلى كونها اللغة الغالبة في مجموعات المكتبة.</a:t>
            </a:r>
            <a:r>
              <a:rPr lang="ar-SA" dirty="0" smtClean="0"/>
              <a:t> </a:t>
            </a:r>
            <a:endParaRPr lang="en-US" dirty="0"/>
          </a:p>
        </p:txBody>
      </p:sp>
    </p:spTree>
  </p:cSld>
  <p:clrMapOvr>
    <a:masterClrMapping/>
  </p:clrMapOvr>
  <p:transition spd="slow">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6868" y="1600200"/>
            <a:ext cx="5624732" cy="1066800"/>
          </a:xfrm>
        </p:spPr>
        <p:txBody>
          <a:bodyPr/>
          <a:lstStyle/>
          <a:p>
            <a:pPr algn="ctr"/>
            <a:r>
              <a:rPr lang="ar-SA" dirty="0" smtClean="0"/>
              <a:t>الفصل الرابع</a:t>
            </a:r>
            <a:endParaRPr lang="en-US" dirty="0"/>
          </a:p>
        </p:txBody>
      </p:sp>
      <p:sp>
        <p:nvSpPr>
          <p:cNvPr id="3" name="Subtitle 2"/>
          <p:cNvSpPr>
            <a:spLocks noGrp="1"/>
          </p:cNvSpPr>
          <p:nvPr>
            <p:ph type="subTitle" idx="1"/>
          </p:nvPr>
        </p:nvSpPr>
        <p:spPr>
          <a:xfrm>
            <a:off x="3354442" y="2819400"/>
            <a:ext cx="5114778" cy="1821712"/>
          </a:xfrm>
        </p:spPr>
        <p:txBody>
          <a:bodyPr>
            <a:normAutofit/>
          </a:bodyPr>
          <a:lstStyle/>
          <a:p>
            <a:pPr algn="ctr"/>
            <a:r>
              <a:rPr lang="ar-SA"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effectLst>
                  <a:outerShdw blurRad="41275" dist="12700" dir="12000000" algn="tl" rotWithShape="0">
                    <a:srgbClr val="000000">
                      <a:alpha val="40000"/>
                    </a:srgbClr>
                  </a:outerShdw>
                </a:effectLst>
              </a:rPr>
              <a:t>صياغة رؤوس الموضوعات</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1"/>
            <a:ext cx="6629400" cy="369332"/>
          </a:xfrm>
          <a:prstGeom prst="rect">
            <a:avLst/>
          </a:prstGeom>
        </p:spPr>
        <p:txBody>
          <a:bodyPr wrap="squar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ar-SA"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صيغ رؤوس الموضوعات العربية وعلامات الترقيم المتصلة بها </a:t>
            </a:r>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Rectangle 4"/>
          <p:cNvSpPr/>
          <p:nvPr/>
        </p:nvSpPr>
        <p:spPr>
          <a:xfrm>
            <a:off x="685800" y="1066800"/>
            <a:ext cx="7010400" cy="646331"/>
          </a:xfrm>
          <a:prstGeom prst="rect">
            <a:avLst/>
          </a:prstGeom>
        </p:spPr>
        <p:txBody>
          <a:bodyPr wrap="square">
            <a:spAutoFit/>
          </a:bodyPr>
          <a:lstStyle/>
          <a:p>
            <a:pPr algn="r"/>
            <a:r>
              <a:rPr lang="ar-SA" dirty="0" smtClean="0"/>
              <a:t>   فيما يلي صيغ رؤوس الموضوعات العربية وعلامات الترقيم المتصلة بها كما تعكسها خصائص اللغة العربية</a:t>
            </a:r>
            <a:endParaRPr lang="en-US" dirty="0"/>
          </a:p>
        </p:txBody>
      </p:sp>
      <p:sp>
        <p:nvSpPr>
          <p:cNvPr id="6" name="Rectangle 5"/>
          <p:cNvSpPr/>
          <p:nvPr/>
        </p:nvSpPr>
        <p:spPr>
          <a:xfrm>
            <a:off x="5562600" y="1905000"/>
            <a:ext cx="2209800" cy="369332"/>
          </a:xfrm>
          <a:prstGeom prst="rect">
            <a:avLst/>
          </a:prstGeom>
        </p:spPr>
        <p:txBody>
          <a:bodyPr wrap="square">
            <a:spAutoFit/>
          </a:bodyPr>
          <a:lstStyle/>
          <a:p>
            <a:r>
              <a:rPr lang="ar-SA" b="1" dirty="0" smtClean="0"/>
              <a:t>1</a:t>
            </a:r>
            <a:r>
              <a:rPr lang="ar-SA" b="1" dirty="0" smtClean="0">
                <a:solidFill>
                  <a:schemeClr val="accent1"/>
                </a:solidFill>
              </a:rPr>
              <a:t> /الكلمة الواحدة: </a:t>
            </a:r>
            <a:endParaRPr lang="en-US" dirty="0">
              <a:solidFill>
                <a:schemeClr val="accent1"/>
              </a:solidFill>
            </a:endParaRPr>
          </a:p>
        </p:txBody>
      </p:sp>
      <p:sp>
        <p:nvSpPr>
          <p:cNvPr id="7" name="Rectangle 6"/>
          <p:cNvSpPr/>
          <p:nvPr/>
        </p:nvSpPr>
        <p:spPr>
          <a:xfrm>
            <a:off x="914400" y="2362200"/>
            <a:ext cx="6934200" cy="646331"/>
          </a:xfrm>
          <a:prstGeom prst="rect">
            <a:avLst/>
          </a:prstGeom>
        </p:spPr>
        <p:txBody>
          <a:bodyPr wrap="square">
            <a:spAutoFit/>
          </a:bodyPr>
          <a:lstStyle/>
          <a:p>
            <a:pPr algn="r"/>
            <a:r>
              <a:rPr lang="ar-SA" dirty="0" smtClean="0"/>
              <a:t>- </a:t>
            </a:r>
            <a:r>
              <a:rPr lang="ar-SA" dirty="0" smtClean="0">
                <a:solidFill>
                  <a:schemeClr val="accent1"/>
                </a:solidFill>
              </a:rPr>
              <a:t>تستخدم هذه الصيغة في التعبير عن معظم المجالات الكبيرة للمعرفة مثل: الدين ، السياسة، الفلسفة، .الجغرافيا.. . ألخ</a:t>
            </a:r>
            <a:endParaRPr lang="en-US" dirty="0">
              <a:solidFill>
                <a:schemeClr val="accent1"/>
              </a:solidFill>
            </a:endParaRPr>
          </a:p>
        </p:txBody>
      </p:sp>
      <p:sp>
        <p:nvSpPr>
          <p:cNvPr id="8" name="Rectangle 7"/>
          <p:cNvSpPr/>
          <p:nvPr/>
        </p:nvSpPr>
        <p:spPr>
          <a:xfrm>
            <a:off x="609600" y="3200399"/>
            <a:ext cx="7239000" cy="646331"/>
          </a:xfrm>
          <a:prstGeom prst="rect">
            <a:avLst/>
          </a:prstGeom>
        </p:spPr>
        <p:txBody>
          <a:bodyPr wrap="square">
            <a:spAutoFit/>
          </a:bodyPr>
          <a:lstStyle/>
          <a:p>
            <a:pPr algn="r"/>
            <a:r>
              <a:rPr lang="ar-SA" dirty="0" smtClean="0"/>
              <a:t>- </a:t>
            </a:r>
            <a:r>
              <a:rPr lang="ar-SA" dirty="0" smtClean="0">
                <a:solidFill>
                  <a:schemeClr val="accent1"/>
                </a:solidFill>
              </a:rPr>
              <a:t>تستخدم أيضاً للتعبير عن بعض الموضوعات المخصصة أو الدقيقة مثل: االامراض، السحر، االاستثمار ....الخ.</a:t>
            </a:r>
            <a:endParaRPr lang="en-US" dirty="0">
              <a:solidFill>
                <a:schemeClr val="accent1"/>
              </a:solidFill>
            </a:endParaRPr>
          </a:p>
        </p:txBody>
      </p:sp>
      <p:sp>
        <p:nvSpPr>
          <p:cNvPr id="5121" name="Rectangle 1"/>
          <p:cNvSpPr>
            <a:spLocks noChangeArrowheads="1"/>
          </p:cNvSpPr>
          <p:nvPr/>
        </p:nvSpPr>
        <p:spPr bwMode="auto">
          <a:xfrm>
            <a:off x="0" y="4114800"/>
            <a:ext cx="8077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mj-cs"/>
              </a:rPr>
              <a:t>- </a:t>
            </a:r>
            <a:r>
              <a:rPr kumimoji="0" lang="ar-SA" b="0" i="0" u="none" strike="noStrike" cap="none" normalizeH="0" baseline="0" dirty="0" smtClean="0">
                <a:ln>
                  <a:noFill/>
                </a:ln>
                <a:solidFill>
                  <a:schemeClr val="accent1"/>
                </a:solidFill>
                <a:effectLst/>
                <a:latin typeface="Simplified Arabic" pitchFamily="18" charset="-78"/>
                <a:ea typeface="Calibri" pitchFamily="34" charset="0"/>
                <a:cs typeface="+mj-cs"/>
              </a:rPr>
              <a:t>تستخدم في التعبير عن كثير من الأشياء المحسوسة مثل: الأشجار، المقاعد... ألخ. </a:t>
            </a:r>
            <a:endParaRPr kumimoji="0" lang="ar-SA" b="0" i="0" u="none" strike="noStrike" cap="none" normalizeH="0" baseline="0" dirty="0" smtClean="0">
              <a:ln>
                <a:noFill/>
              </a:ln>
              <a:solidFill>
                <a:schemeClr val="accent1"/>
              </a:solidFill>
              <a:effectLst/>
              <a:latin typeface="Arial" pitchFamily="34" charset="0"/>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0" y="304800"/>
            <a:ext cx="7924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2</a:t>
            </a:r>
            <a:r>
              <a:rPr kumimoji="0" lang="ar-SA" b="1" i="0" u="none" strike="noStrike" cap="none" normalizeH="0" baseline="0" dirty="0" smtClean="0">
                <a:ln>
                  <a:noFill/>
                </a:ln>
                <a:solidFill>
                  <a:schemeClr val="accent1"/>
                </a:solidFill>
                <a:effectLst/>
                <a:latin typeface="Simplified Arabic" pitchFamily="18" charset="-78"/>
                <a:ea typeface="Calibri" pitchFamily="34" charset="0"/>
                <a:cs typeface="+mj-cs"/>
              </a:rPr>
              <a:t> / الرؤوس المركبة: </a:t>
            </a:r>
            <a:endParaRPr kumimoji="0" lang="en-US" b="1" i="0" u="none" strike="noStrike" cap="none" normalizeH="0" baseline="0" dirty="0" smtClean="0">
              <a:ln>
                <a:noFill/>
              </a:ln>
              <a:solidFill>
                <a:schemeClr val="accent1"/>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effectLst/>
                <a:latin typeface="Simplified Arabic" pitchFamily="18" charset="-78"/>
                <a:ea typeface="Calibri" pitchFamily="34" charset="0"/>
                <a:cs typeface="+mj-cs"/>
              </a:rPr>
              <a:t>يقصد برؤوس الموضوعات المركبة، المكونة من كلمتين أو أكثر، تلك التي تتكون من المضاف والمضاف إليه، أو التي تأتي معطوفة على ما قبلها بواو العطف أو مجرورة بحرف جر، أو تحتوي على صفة ما قبلها، وغير ذلك.</a:t>
            </a:r>
            <a:endParaRPr kumimoji="0" lang="ar-SA" b="0" i="0" u="none" strike="noStrike" cap="none" normalizeH="0" baseline="0" dirty="0" smtClean="0">
              <a:ln>
                <a:noFill/>
              </a:ln>
              <a:effectLst/>
              <a:latin typeface="Arial" pitchFamily="34" charset="0"/>
              <a:cs typeface="+mj-cs"/>
            </a:endParaRPr>
          </a:p>
        </p:txBody>
      </p:sp>
      <p:sp>
        <p:nvSpPr>
          <p:cNvPr id="3074" name="Rectangle 2"/>
          <p:cNvSpPr>
            <a:spLocks noChangeArrowheads="1"/>
          </p:cNvSpPr>
          <p:nvPr/>
        </p:nvSpPr>
        <p:spPr bwMode="auto">
          <a:xfrm>
            <a:off x="0" y="1676401"/>
            <a:ext cx="7620000"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وفيما يلي أهم صيغ هذه الفئة</a:t>
            </a: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p>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1600" b="1" i="0" u="none" strike="noStrike" cap="none" normalizeH="0" baseline="0" dirty="0" smtClean="0">
                <a:ln>
                  <a:noFill/>
                </a:ln>
                <a:solidFill>
                  <a:schemeClr val="tx2"/>
                </a:solidFill>
                <a:effectLst/>
                <a:latin typeface="Simplified Arabic" pitchFamily="18" charset="-78"/>
                <a:ea typeface="Calibri" pitchFamily="34" charset="0"/>
                <a:cs typeface="+mj-cs"/>
              </a:rPr>
              <a:t>أ/الصفة والموصوف: </a:t>
            </a:r>
          </a:p>
          <a:p>
            <a:pPr marL="0" marR="0" lvl="0" indent="0" algn="justLow" defTabSz="914400" rtl="1" eaLnBrk="0" fontAlgn="base" latinLnBrk="0" hangingPunct="0">
              <a:lnSpc>
                <a:spcPct val="100000"/>
              </a:lnSpc>
              <a:spcBef>
                <a:spcPct val="0"/>
              </a:spcBef>
              <a:spcAft>
                <a:spcPct val="0"/>
              </a:spcAft>
              <a:buClrTx/>
              <a:buSzTx/>
              <a:buFontTx/>
              <a:buChar char="•"/>
              <a:tabLst/>
            </a:pPr>
            <a:endParaRPr kumimoji="0" lang="ar-SA" sz="1800" b="0" i="0" u="none" strike="noStrike" cap="none" normalizeH="0" baseline="0" dirty="0" smtClean="0">
              <a:ln>
                <a:noFill/>
              </a:ln>
              <a:solidFill>
                <a:schemeClr val="tx2"/>
              </a:solidFill>
              <a:effectLst/>
              <a:latin typeface="Arial" pitchFamily="34" charset="0"/>
              <a:cs typeface="+mj-cs"/>
            </a:endParaRPr>
          </a:p>
        </p:txBody>
      </p:sp>
      <p:sp>
        <p:nvSpPr>
          <p:cNvPr id="3075" name="Rectangle 3"/>
          <p:cNvSpPr>
            <a:spLocks noChangeArrowheads="1"/>
          </p:cNvSpPr>
          <p:nvPr/>
        </p:nvSpPr>
        <p:spPr bwMode="auto">
          <a:xfrm>
            <a:off x="0" y="2667000"/>
            <a:ext cx="7924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وتعتبر هذه الصيغة أكثر الصيغ مناسبة لرؤوس الموضوعات العربية، واكثرها</a:t>
            </a:r>
            <a:r>
              <a:rPr kumimoji="0" lang="ar-SA" b="0" i="0" u="none" strike="noStrike" cap="none" normalizeH="0" dirty="0" smtClean="0">
                <a:ln>
                  <a:noFill/>
                </a:ln>
                <a:solidFill>
                  <a:schemeClr val="tx2"/>
                </a:solidFill>
                <a:effectLst/>
                <a:latin typeface="Simplified Arabic" pitchFamily="18" charset="-78"/>
                <a:ea typeface="Calibri" pitchFamily="34" charset="0"/>
                <a:cs typeface="+mj-cs"/>
              </a:rPr>
              <a:t> استخداماً في الفهارس والببليوغرافيات</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ومن أمثلة استخدامها: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التغير الاجتماعي</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السياسة الدولية</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الاقتصاد التحليلي</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الصحة النفسية.</a:t>
            </a: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3076" name="Rectangle 4"/>
          <p:cNvSpPr>
            <a:spLocks noChangeArrowheads="1"/>
          </p:cNvSpPr>
          <p:nvPr/>
        </p:nvSpPr>
        <p:spPr bwMode="auto">
          <a:xfrm>
            <a:off x="304800" y="4724401"/>
            <a:ext cx="7696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ب / المضاف والمضاف إليه: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يسبق المضاف المضاف إليه في اللغة العربية، والإضافة تفيد المضاف للتخصيص أيضاً مثل الصفة.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والحقيقة أن هذه الصيغة إذا وضعت دائماً في شكلها الطبيعي، تثير بعض المشكلات ويتضح ذلك من الأمثلة التالية: </a:t>
            </a:r>
            <a:endParaRPr kumimoji="0" lang="ar-SA"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28600"/>
            <a:ext cx="80772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إدارة الأعمال  _ قانون المرافعات __  رؤوس الموضوعات  __ علم النفس __  علم الاجتماع</a:t>
            </a:r>
          </a:p>
          <a:p>
            <a:pPr marL="0" marR="0" lvl="0" indent="233363" algn="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a:t>
            </a:r>
            <a:r>
              <a:rPr kumimoji="0" lang="ar-SA" b="0" i="0" u="none" strike="noStrike" cap="none" normalizeH="0" baseline="0" dirty="0" smtClean="0">
                <a:ln>
                  <a:noFill/>
                </a:ln>
                <a:effectLst/>
                <a:latin typeface="Simplified Arabic" pitchFamily="18" charset="-78"/>
                <a:ea typeface="Calibri" pitchFamily="34" charset="0"/>
                <a:cs typeface="+mj-cs"/>
              </a:rPr>
              <a:t>ولا شك أن بعض الرؤوس مناسب جداً في شكله الطبيعي هذا. </a:t>
            </a:r>
            <a:endParaRPr kumimoji="0" lang="en-US" b="0" i="0" u="none" strike="noStrike" cap="none" normalizeH="0" baseline="0" dirty="0" smtClean="0">
              <a:ln>
                <a:noFill/>
              </a:ln>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مثل: إدارة الأعمال، قانون المرافعات، رؤوس الموضوعات، ولا يصح إجراء تقديم أو تأخير من أي نوع بالنسبة لها. </a:t>
            </a: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2050" name="Rectangle 2"/>
          <p:cNvSpPr>
            <a:spLocks noChangeArrowheads="1"/>
          </p:cNvSpPr>
          <p:nvPr/>
        </p:nvSpPr>
        <p:spPr bwMode="auto">
          <a:xfrm>
            <a:off x="0" y="1981200"/>
            <a:ext cx="80772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ج/ الاسمان الموصولان بأداة العطف "و":</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يمكن استخدام هذه الصيغة للربط او الجمع في الأغراض التالية:</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جمع الموضوعات المترابطة التي تعالج في الكتب عادة مع بعضها البعض تحت رأس موضوع واحد مثل: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العادات والتقاليد   ___  العمل</a:t>
            </a:r>
            <a:r>
              <a:rPr kumimoji="0" lang="ar-SA" b="0" i="0" u="none" strike="noStrike" cap="none" normalizeH="0" dirty="0" smtClean="0">
                <a:ln>
                  <a:noFill/>
                </a:ln>
                <a:solidFill>
                  <a:schemeClr val="tx2"/>
                </a:solidFill>
                <a:effectLst/>
                <a:latin typeface="Simplified Arabic" pitchFamily="18" charset="-78"/>
                <a:ea typeface="Calibri" pitchFamily="34" charset="0"/>
                <a:cs typeface="+mj-cs"/>
              </a:rPr>
              <a:t> والعمال</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endPar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معالجة موضوعين مختلفين من جهة علاقة كل منهما بالآخر مثل: </a:t>
            </a:r>
          </a:p>
          <a:p>
            <a:pPr marL="0" marR="0" lvl="0" indent="233363" algn="justLow" defTabSz="914400" rtl="1"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الدين والعلم  __    المرأة والإسلام  __   التلفزيون والأطفال</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endPar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جمع موضوعين متناقضين أو متضادين اعتاد المؤلفون أن يعالجوهما معاً مثل: </a:t>
            </a:r>
          </a:p>
          <a:p>
            <a:pPr marL="0" marR="0" lvl="0" indent="233363" algn="justLow" defTabSz="914400" rtl="1"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الخير والشر     ___   الجنةوالنار</a:t>
            </a:r>
            <a:endParaRPr kumimoji="0" lang="en-US"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304800"/>
            <a:ext cx="80010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والمشكلة في صياغة الرؤوس  السابقة هي: </a:t>
            </a: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أي الاسمين يرد أولاً</a:t>
            </a: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ليست هناك قاعدة محددة تطبق في كل الحالات، وإن كان من الممكن: </a:t>
            </a:r>
          </a:p>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وضع الموضوع الذي يهم المكتبة في الأول.أو</a:t>
            </a:r>
          </a:p>
          <a:p>
            <a:pPr marL="0" marR="0" lvl="0" indent="0" algn="justLow" defTabSz="914400" rtl="1"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إتباع العرف الجاري في الاستعمال. </a:t>
            </a: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1026" name="Rectangle 2"/>
          <p:cNvSpPr>
            <a:spLocks noChangeArrowheads="1"/>
          </p:cNvSpPr>
          <p:nvPr/>
        </p:nvSpPr>
        <p:spPr bwMode="auto">
          <a:xfrm>
            <a:off x="0" y="2486799"/>
            <a:ext cx="79248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الاسم المرتبط بإسم آخر بواسطة حرف جر:</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تستخدم حروف الجر في اللغة العربية لتربط الأسماء بالأسماء أو لتحكم الأسماء المضافة في حالات محددة تسمى التحديدات المكانية والزمانية وغيرها، ومن ثم تخصص الكلمة الأولى في الرأس.</a:t>
            </a:r>
            <a:endParaRPr kumimoji="0" lang="en-US" b="0" i="0" u="none" strike="noStrike" cap="none" normalizeH="0" baseline="0" dirty="0" smtClean="0">
              <a:ln>
                <a:noFill/>
              </a:ln>
              <a:solidFill>
                <a:schemeClr val="tx2"/>
              </a:solidFill>
              <a:effectLst/>
              <a:latin typeface="Arial" pitchFamily="34" charset="0"/>
              <a:cs typeface="+mj-cs"/>
            </a:endParaRPr>
          </a:p>
          <a:p>
            <a:pPr indent="233363" algn="justLow" rtl="1" eaLnBrk="0" fontAlgn="base" hangingPunct="0">
              <a:spcBef>
                <a:spcPct val="0"/>
              </a:spcBef>
              <a:spcAft>
                <a:spcPct val="0"/>
              </a:spcAf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وكل حرف  قد يتعدد معناه، وقد يشاركه غيره في بعض  هذه المعاني. </a:t>
            </a:r>
          </a:p>
          <a:p>
            <a:pPr indent="233363" algn="justLow" rtl="1" eaLnBrk="0" fontAlgn="base" hangingPunct="0">
              <a:spcBef>
                <a:spcPct val="0"/>
              </a:spcBef>
              <a:spcAft>
                <a:spcPct val="0"/>
              </a:spcAft>
            </a:pPr>
            <a:endParaRPr lang="ar-SA" dirty="0" smtClean="0">
              <a:solidFill>
                <a:schemeClr val="tx2"/>
              </a:solidFill>
              <a:latin typeface="Simplified Arabic" pitchFamily="18" charset="-78"/>
              <a:cs typeface="+mj-cs"/>
            </a:endParaRPr>
          </a:p>
          <a:p>
            <a:pPr indent="233363" algn="justLow" rtl="1" eaLnBrk="0" fontAlgn="base" hangingPunct="0">
              <a:spcBef>
                <a:spcPct val="0"/>
              </a:spcBef>
              <a:spcAft>
                <a:spcPct val="0"/>
              </a:spcAft>
            </a:pPr>
            <a:r>
              <a:rPr lang="ar-SA" dirty="0" smtClean="0">
                <a:solidFill>
                  <a:schemeClr val="tx2"/>
                </a:solidFill>
                <a:latin typeface="Simplified Arabic" pitchFamily="18" charset="-78"/>
                <a:cs typeface="+mj-cs"/>
              </a:rPr>
              <a:t>     </a:t>
            </a:r>
            <a:r>
              <a:rPr lang="ar-SA" dirty="0" smtClean="0"/>
              <a:t>وفيما يلي حروف الجر التي يمكن استخدامها في بناء رؤوس الموضوعات العربية مع الإشارة إلى بعض استخداماتها: </a:t>
            </a:r>
          </a:p>
          <a:p>
            <a:pPr indent="233363" algn="justLow" rtl="1" eaLnBrk="0" fontAlgn="base" hangingPunct="0">
              <a:spcBef>
                <a:spcPct val="0"/>
              </a:spcBef>
              <a:spcAft>
                <a:spcPct val="0"/>
              </a:spcAft>
            </a:pPr>
            <a:endParaRPr lang="ar-SA" dirty="0" smtClean="0"/>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a:t>
            </a:r>
            <a:endPar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lang="ar-SA" dirty="0" smtClean="0">
              <a:solidFill>
                <a:schemeClr val="tx2"/>
              </a:solidFill>
              <a:latin typeface="Simplified Arabic" pitchFamily="18" charset="-78"/>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304800"/>
            <a:ext cx="5562600" cy="369332"/>
          </a:xfrm>
          <a:prstGeom prst="rect">
            <a:avLst/>
          </a:prstGeom>
        </p:spPr>
        <p:txBody>
          <a:bodyPr wrap="square">
            <a:spAutoFit/>
          </a:bodyPr>
          <a:lstStyle/>
          <a:p>
            <a:pPr algn="r"/>
            <a:r>
              <a:rPr lang="ar-SA" dirty="0" smtClean="0"/>
              <a:t>من: إلى :  عن : على : في :  الباء  :  الكاف : الام </a:t>
            </a:r>
            <a:endParaRPr lang="en-US" dirty="0"/>
          </a:p>
        </p:txBody>
      </p:sp>
      <p:sp>
        <p:nvSpPr>
          <p:cNvPr id="36865" name="Rectangle 1"/>
          <p:cNvSpPr>
            <a:spLocks noChangeArrowheads="1"/>
          </p:cNvSpPr>
          <p:nvPr/>
        </p:nvSpPr>
        <p:spPr bwMode="auto">
          <a:xfrm>
            <a:off x="0" y="838200"/>
            <a:ext cx="80010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والأمثلة التالية تعبر عن إستخدامات حرف الجر في بناء الرؤوس الموضوعية العربية:</a:t>
            </a: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الهجرة إلى القاهرة	____	 الهجرة إلى المدينة </a:t>
            </a: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التقارير عن العاملين        _____     الرقابة على الإنتاج</a:t>
            </a: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العرب في الهند		_____	المرأة في القرآن</a:t>
            </a: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التعليم بالمراسلة	_____	العلاج بالأشعة </a:t>
            </a: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المرأة كمحامية		_____	المحاسبة كمهنة</a:t>
            </a: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التأمين للزواج </a:t>
            </a:r>
            <a:endParaRPr kumimoji="0" lang="en-US"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i="0" u="none" strike="noStrike" cap="none" normalizeH="0" baseline="0" dirty="0" smtClean="0">
                <a:ln>
                  <a:noFill/>
                </a:ln>
                <a:solidFill>
                  <a:schemeClr val="tx2"/>
                </a:solidFill>
                <a:effectLst/>
                <a:latin typeface="Simplified Arabic" pitchFamily="18" charset="-78"/>
                <a:ea typeface="Calibri" pitchFamily="34" charset="0"/>
                <a:cs typeface="+mj-cs"/>
              </a:rPr>
              <a:t>       وهكذا تنتج حروف الجر العربية رؤوس موضوعات مخصصة في صيغتها الطبيعية. </a:t>
            </a:r>
            <a:endParaRPr kumimoji="0" lang="ar-SA"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381000"/>
            <a:ext cx="80772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هـ/ استخدام الظرف عند: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مثل: التحنيط عند الفراعنة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العلوم عند العرب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و / الجملة: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من الطبيعي أن التركيبات المعقدة الممكنة كثيرة من أمثلها: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رؤوس الموضوعات  ___   خزن واسترجاع المعلومات </a:t>
            </a:r>
          </a:p>
          <a:p>
            <a:pPr marL="0" marR="0" lvl="0" indent="233363" algn="justLow" defTabSz="914400" rtl="1" eaLnBrk="0" fontAlgn="base" latinLnBrk="0" hangingPunct="0">
              <a:lnSpc>
                <a:spcPct val="100000"/>
              </a:lnSpc>
              <a:spcBef>
                <a:spcPct val="0"/>
              </a:spcBef>
              <a:spcAft>
                <a:spcPct val="0"/>
              </a:spcAft>
              <a:buClrTx/>
              <a:buSzTx/>
              <a:buFontTx/>
              <a:buNone/>
              <a:tabLst/>
            </a:pPr>
            <a:endParaRPr lang="ar-SA" dirty="0" smtClean="0">
              <a:solidFill>
                <a:schemeClr val="tx2"/>
              </a:solidFill>
              <a:latin typeface="Simplified Arabic" pitchFamily="18" charset="-78"/>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2"/>
              </a:solidFill>
              <a:effectLst/>
              <a:latin typeface="Arial" pitchFamily="34" charset="0"/>
              <a:cs typeface="+mj-cs"/>
            </a:endParaRPr>
          </a:p>
        </p:txBody>
      </p:sp>
      <p:sp>
        <p:nvSpPr>
          <p:cNvPr id="37890" name="Rectangle 2"/>
          <p:cNvSpPr>
            <a:spLocks noChangeArrowheads="1"/>
          </p:cNvSpPr>
          <p:nvPr/>
        </p:nvSpPr>
        <p:spPr bwMode="auto">
          <a:xfrm>
            <a:off x="990600" y="2438400"/>
            <a:ext cx="67056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والأمثلة التالية لرؤوس الموضوعات الإنجليزية: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الاسم المفرد: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Art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Education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233363" algn="justLow"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Trees </a:t>
            </a:r>
            <a:endParaRPr kumimoji="0" lang="en-US" b="0" i="0" u="none" strike="noStrike" cap="none" normalizeH="0" baseline="0" dirty="0" smtClean="0">
              <a:ln>
                <a:noFill/>
              </a:ln>
              <a:solidFill>
                <a:schemeClr val="tx2"/>
              </a:solidFill>
              <a:effectLst/>
              <a:latin typeface="Arial" pitchFamily="34" charset="0"/>
              <a:cs typeface="+mj-cs"/>
            </a:endParaRPr>
          </a:p>
        </p:txBody>
      </p:sp>
      <p:sp>
        <p:nvSpPr>
          <p:cNvPr id="37891" name="Rectangle 3"/>
          <p:cNvSpPr>
            <a:spLocks noChangeArrowheads="1"/>
          </p:cNvSpPr>
          <p:nvPr/>
        </p:nvSpPr>
        <p:spPr bwMode="auto">
          <a:xfrm>
            <a:off x="1219200" y="3886200"/>
            <a:ext cx="6477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الرؤوس المركبة: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Electric engineering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Publishers and publishing</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2"/>
                </a:solidFill>
                <a:effectLst/>
                <a:latin typeface="Times New Roman" pitchFamily="18" charset="0"/>
                <a:ea typeface="Calibri" pitchFamily="34" charset="0"/>
                <a:cs typeface="+mj-cs"/>
              </a:rPr>
              <a:t>Freedom of information </a:t>
            </a:r>
            <a:endParaRPr kumimoji="0" lang="en-US"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57200" y="304800"/>
            <a:ext cx="7543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1" eaLnBrk="1" fontAlgn="base" latinLnBrk="0" hangingPunct="1">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صيغ المفرد والمثنى والجمع: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يجب أن توضع رؤوس الموضوعات في الشكل الأكثر شمولاً، سواء أكان هذا الشكل مفرداً أو مثنى أو جمعاً. </a:t>
            </a:r>
            <a:endParaRPr kumimoji="0" lang="en-US"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marL="0" marR="0" lvl="0" indent="180975" algn="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البعض القليل يفضل المفرد على الجمع</a:t>
            </a:r>
            <a:r>
              <a:rPr kumimoji="0" lang="en-US" b="0" i="0" u="none" strike="noStrike" cap="none" normalizeH="0" baseline="0" dirty="0" smtClean="0">
                <a:ln>
                  <a:noFill/>
                </a:ln>
                <a:solidFill>
                  <a:schemeClr val="tx2"/>
                </a:solidFill>
                <a:effectLst/>
                <a:latin typeface="Arial" pitchFamily="34" charset="0"/>
                <a:cs typeface="+mj-cs"/>
              </a:rPr>
              <a:t> </a:t>
            </a:r>
          </a:p>
        </p:txBody>
      </p:sp>
      <p:sp>
        <p:nvSpPr>
          <p:cNvPr id="38914" name="Rectangle 2"/>
          <p:cNvSpPr>
            <a:spLocks noChangeArrowheads="1"/>
          </p:cNvSpPr>
          <p:nvPr/>
        </p:nvSpPr>
        <p:spPr bwMode="auto">
          <a:xfrm>
            <a:off x="152400" y="1676400"/>
            <a:ext cx="78486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  والكثيرون يفضلون صيغة الجمع بصفة عامة، وإن كان هذا لا يعني عدم استخدام المفرد والمثنى، بل وقد يستخدم كلا المفرد والجمع لنفس الشيء، ولكن بمعان مختلفة.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صيغة المفرد: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dirty="0" smtClean="0">
                <a:ln>
                  <a:noFill/>
                </a:ln>
                <a:solidFill>
                  <a:schemeClr val="tx2"/>
                </a:solidFill>
                <a:effectLst/>
                <a:latin typeface="Simplified Arabic" pitchFamily="18" charset="-78"/>
                <a:ea typeface="Calibri" pitchFamily="34" charset="0"/>
                <a:cs typeface="+mj-cs"/>
              </a:rPr>
              <a:t>     </a:t>
            </a: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تستخدم صيغة المفرد في الغالب للأفكار المجردة التي تعبر عن: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النوع أو الكيف مثل: الأمانة.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أحد فروع العلم مثل: الاقتصاد.</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  لجنس مثل        : الكلاب. </a:t>
            </a: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38915" name="Rectangle 3"/>
          <p:cNvSpPr>
            <a:spLocks noChangeArrowheads="1"/>
          </p:cNvSpPr>
          <p:nvPr/>
        </p:nvSpPr>
        <p:spPr bwMode="auto">
          <a:xfrm>
            <a:off x="838200" y="4038600"/>
            <a:ext cx="7086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صيغة المثنى: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يختار رأس الموضوع بصيغة المثنى في أحوال قليلة، وذلك إذا كان أصل الموضوع من الأسماء الزوجية ولا يمكن إعطاء التغطية بدونه، وفي هذه الحالة تعطى الكلمة بالرفع "الألف والنون" تمشياً مع قواعد اللغة العربية.</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مثل: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الرئتان</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البطينان </a:t>
            </a:r>
            <a:endParaRPr kumimoji="0" lang="en-US"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28600" y="457200"/>
            <a:ext cx="77724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أما إذا أُعطي أصل الموضوع الزوجي في الكتابة بصورة مفردة، أو حينما يتطلب ذلك لأهميته فيفضل إعادة الصيغة إلى المفرد.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مثل: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الرئة			 البطين</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الرئة اليمنى		البطين الأيسر </a:t>
            </a:r>
          </a:p>
          <a:p>
            <a:pPr marL="0" marR="0" lvl="0" indent="0" algn="justLow" defTabSz="914400" rtl="1"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2"/>
              </a:solidFill>
              <a:effectLst/>
              <a:latin typeface="Arial" pitchFamily="34" charset="0"/>
              <a:cs typeface="+mj-cs"/>
            </a:endParaRPr>
          </a:p>
          <a:p>
            <a:pPr algn="r" rtl="1"/>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3 / صيغة الجمع: </a:t>
            </a:r>
            <a:r>
              <a:rPr lang="ar-SA" dirty="0" smtClean="0">
                <a:solidFill>
                  <a:schemeClr val="tx2"/>
                </a:solidFill>
              </a:rPr>
              <a:t>يفضل الجمع في الحالات الأتية: </a:t>
            </a:r>
          </a:p>
          <a:p>
            <a:pPr algn="r" rtl="1"/>
            <a:endParaRPr lang="en-US" dirty="0" smtClean="0">
              <a:solidFill>
                <a:schemeClr val="tx2"/>
              </a:solidFill>
            </a:endParaRPr>
          </a:p>
          <a:p>
            <a:pPr lvl="0" algn="r" rtl="1"/>
            <a:r>
              <a:rPr lang="ar-SA" dirty="0" smtClean="0">
                <a:solidFill>
                  <a:schemeClr val="tx2"/>
                </a:solidFill>
              </a:rPr>
              <a:t>   - أشمل في التغطية من المفرد.</a:t>
            </a:r>
            <a:endParaRPr lang="en-US" dirty="0" smtClean="0">
              <a:solidFill>
                <a:schemeClr val="tx2"/>
              </a:solidFill>
            </a:endParaRPr>
          </a:p>
          <a:p>
            <a:pPr lvl="0" algn="r" rtl="1"/>
            <a:r>
              <a:rPr lang="ar-SA" dirty="0" smtClean="0">
                <a:solidFill>
                  <a:schemeClr val="tx2"/>
                </a:solidFill>
              </a:rPr>
              <a:t>    - أنسب مع التفريعات.</a:t>
            </a:r>
          </a:p>
          <a:p>
            <a:pPr lvl="0" algn="r" rtl="1"/>
            <a:endParaRPr lang="en-US" dirty="0" smtClean="0">
              <a:solidFill>
                <a:schemeClr val="tx2"/>
              </a:solidFill>
            </a:endParaRPr>
          </a:p>
          <a:p>
            <a:pPr marL="0" marR="0" lvl="0" indent="0" algn="r" defTabSz="914400" rtl="1" eaLnBrk="0" fontAlgn="base" latinLnBrk="0" hangingPunct="0">
              <a:lnSpc>
                <a:spcPct val="100000"/>
              </a:lnSpc>
              <a:spcBef>
                <a:spcPct val="0"/>
              </a:spcBef>
              <a:spcAft>
                <a:spcPct val="0"/>
              </a:spcAft>
              <a:buClrTx/>
              <a:buSzTx/>
              <a:buFontTx/>
              <a:buChar char="•"/>
              <a:tabLst/>
            </a:pP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39938" name="Rectangle 2"/>
          <p:cNvSpPr>
            <a:spLocks noChangeArrowheads="1"/>
          </p:cNvSpPr>
          <p:nvPr/>
        </p:nvSpPr>
        <p:spPr bwMode="auto">
          <a:xfrm>
            <a:off x="685800" y="3505200"/>
            <a:ext cx="73914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ومن الممكن أيضاً استخدام المفرد والجمع للموضوع الواحد، حين يدل المفرد على معالجة الموضوع كفن أو علم، والجمع على الموضوعات المباشرة الداخلة تحته.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مثل: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حيوان (للعلم) 	 حيوانات</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قصة قصيرة (للفن و الدراسة		 قصص قصيرة (للنصوص)</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0"/>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ctr" defTabSz="914400" rtl="1" eaLnBrk="1" fontAlgn="base" latinLnBrk="0" hangingPunct="1">
              <a:lnSpc>
                <a:spcPct val="100000"/>
              </a:lnSpc>
              <a:spcBef>
                <a:spcPct val="0"/>
              </a:spcBef>
              <a:spcAft>
                <a:spcPct val="0"/>
              </a:spcAft>
              <a:buClrTx/>
              <a:buSzTx/>
              <a:buFontTx/>
              <a:buNone/>
              <a:tabLst/>
            </a:pPr>
            <a:r>
              <a:rPr kumimoji="0" lang="ar-SA" sz="3200" b="1" i="1" u="none" strike="noStrike" normalizeH="0" baseline="0" dirty="0" smtClean="0">
                <a:ln w="900" cmpd="sng">
                  <a:solidFill>
                    <a:schemeClr val="accent1">
                      <a:satMod val="190000"/>
                      <a:alpha val="55000"/>
                    </a:schemeClr>
                  </a:solidFill>
                  <a:prstDash val="solid"/>
                </a:ln>
                <a:effectLst>
                  <a:innerShdw blurRad="101600" dist="76200" dir="5400000">
                    <a:schemeClr val="accent1">
                      <a:satMod val="190000"/>
                      <a:tint val="100000"/>
                      <a:alpha val="74000"/>
                    </a:schemeClr>
                  </a:innerShdw>
                </a:effectLst>
                <a:latin typeface="PT Bold Heading"/>
                <a:ea typeface="Calibri" pitchFamily="34" charset="0"/>
                <a:cs typeface="Arial" pitchFamily="34" charset="0"/>
              </a:rPr>
              <a:t>مبادئ اختيار رؤوس الموضوعات</a:t>
            </a:r>
            <a:endParaRPr kumimoji="0" lang="en-US" sz="3200" b="1" i="1" u="none" strike="noStrike" normalizeH="0" baseline="0" dirty="0" smtClean="0">
              <a:ln w="900" cmpd="sng">
                <a:solidFill>
                  <a:schemeClr val="accent1">
                    <a:satMod val="190000"/>
                    <a:alpha val="55000"/>
                  </a:schemeClr>
                </a:solidFill>
                <a:prstDash val="solid"/>
              </a:ln>
              <a:effectLst>
                <a:innerShdw blurRad="101600" dist="76200" dir="5400000">
                  <a:schemeClr val="accent1">
                    <a:satMod val="190000"/>
                    <a:tint val="100000"/>
                    <a:alpha val="74000"/>
                  </a:schemeClr>
                </a:innerShdw>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32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lang="ar-SA" sz="3200" dirty="0" smtClean="0">
                <a:latin typeface="Simplified Arabic" pitchFamily="18" charset="-78"/>
                <a:ea typeface="Calibri" pitchFamily="34" charset="0"/>
                <a:cs typeface="Simplified Arabic" pitchFamily="18" charset="-78"/>
              </a:rPr>
              <a:t>      </a:t>
            </a:r>
            <a:r>
              <a:rPr kumimoji="0" lang="ar-SA" sz="3200" b="0" i="0" u="none" strike="noStrike" cap="none" normalizeH="0" baseline="0" dirty="0" smtClean="0">
                <a:ln>
                  <a:noFill/>
                </a:ln>
                <a:effectLst/>
                <a:latin typeface="Simplified Arabic" pitchFamily="18" charset="-78"/>
                <a:ea typeface="Calibri" pitchFamily="34" charset="0"/>
                <a:cs typeface="Simplified Arabic" pitchFamily="18" charset="-78"/>
              </a:rPr>
              <a:t>أن اول مبدأ </a:t>
            </a:r>
            <a:r>
              <a:rPr lang="ar-SA" sz="3200" dirty="0" smtClean="0">
                <a:latin typeface="Simplified Arabic" pitchFamily="18" charset="-78"/>
                <a:ea typeface="Calibri" pitchFamily="34" charset="0"/>
                <a:cs typeface="Simplified Arabic" pitchFamily="18" charset="-78"/>
              </a:rPr>
              <a:t>ن</a:t>
            </a:r>
            <a:r>
              <a:rPr kumimoji="0" lang="ar-SA" sz="3200" b="0" i="0" u="none" strike="noStrike" cap="none" normalizeH="0" baseline="0" dirty="0" smtClean="0">
                <a:ln>
                  <a:noFill/>
                </a:ln>
                <a:effectLst/>
                <a:latin typeface="Simplified Arabic" pitchFamily="18" charset="-78"/>
                <a:ea typeface="Calibri" pitchFamily="34" charset="0"/>
                <a:cs typeface="Simplified Arabic" pitchFamily="18" charset="-78"/>
              </a:rPr>
              <a:t>صادفه عند تناول المبادئ الأساسية لرؤوس الموضوعات، العبارة التي تقول إن</a:t>
            </a:r>
          </a:p>
          <a:p>
            <a:pPr indent="233363" algn="justLow" rtl="1" eaLnBrk="0" fontAlgn="base" hangingPunct="0">
              <a:spcBef>
                <a:spcPct val="0"/>
              </a:spcBef>
              <a:spcAft>
                <a:spcPct val="0"/>
              </a:spcAft>
            </a:pPr>
            <a:r>
              <a:rPr kumimoji="0" lang="ar-SA" sz="3200" b="1" i="0" u="none" strike="noStrike" normalizeH="0" baseline="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Simplified Arabic" pitchFamily="18" charset="-78"/>
                <a:ea typeface="Calibri" pitchFamily="34" charset="0"/>
                <a:cs typeface="Simplified Arabic" pitchFamily="18" charset="-78"/>
              </a:rPr>
              <a:t> </a:t>
            </a:r>
            <a:r>
              <a:rPr kumimoji="0" lang="ar-SA" sz="3200" b="1" i="0" u="none" strike="noStrike" normalizeH="0" baseline="0"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Simplified Arabic" pitchFamily="18" charset="-78"/>
                <a:ea typeface="Calibri" pitchFamily="34" charset="0"/>
                <a:cs typeface="Simplified Arabic" pitchFamily="18" charset="-78"/>
              </a:rPr>
              <a:t>القارئ هو محور القواعد، وإن عاداته واستعمالاته هي القاطع النهائي</a:t>
            </a:r>
            <a:endParaRPr lang="en-US" sz="2800" b="1" dirty="0" smtClean="0">
              <a:ln w="900" cmpd="sng">
                <a:solidFill>
                  <a:schemeClr val="accent1">
                    <a:satMod val="190000"/>
                    <a:alpha val="55000"/>
                  </a:schemeClr>
                </a:solidFill>
                <a:prstDash val="solid"/>
              </a:ln>
              <a:solidFill>
                <a:srgbClr val="FFFF00"/>
              </a:solidFill>
              <a:effectLst>
                <a:innerShdw blurRad="101600" dist="76200" dir="5400000">
                  <a:schemeClr val="accent1">
                    <a:satMod val="190000"/>
                    <a:tint val="100000"/>
                    <a:alpha val="74000"/>
                  </a:schemeClr>
                </a:innerShdw>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3200" b="1" i="0" u="none" strike="noStrike" cap="none" normalizeH="0" baseline="0" dirty="0" smtClean="0">
              <a:ln>
                <a:noFill/>
              </a:ln>
              <a:solidFill>
                <a:schemeClr val="accent4">
                  <a:lumMod val="40000"/>
                  <a:lumOff val="60000"/>
                </a:schemeClr>
              </a:solidFill>
              <a:effectLst/>
              <a:latin typeface="Arial" pitchFamily="34" charset="0"/>
              <a:cs typeface="Arial" pitchFamily="34" charset="0"/>
            </a:endParaRPr>
          </a:p>
        </p:txBody>
      </p:sp>
      <p:sp>
        <p:nvSpPr>
          <p:cNvPr id="8194" name="Rectangle 2"/>
          <p:cNvSpPr>
            <a:spLocks noChangeArrowheads="1"/>
          </p:cNvSpPr>
          <p:nvPr/>
        </p:nvSpPr>
        <p:spPr bwMode="auto">
          <a:xfrm>
            <a:off x="0" y="2895600"/>
            <a:ext cx="9144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لكن الأمر ليس بهذه السهولة، فاحتياجات القارئ وعاداته واستعمالاته ليس من السهل معرفتها، أو التنبوء بها، أو حتى الارتكاز إلى أحكامها بصورة قاطعة، </a:t>
            </a:r>
            <a:endParaRPr kumimoji="0" lang="en-US" sz="2800" b="1" i="0" u="none" strike="noStrike" cap="none" normalizeH="0" baseline="0" dirty="0" smtClean="0">
              <a:ln>
                <a:noFill/>
              </a:ln>
              <a:effectLst/>
              <a:latin typeface="Arial" pitchFamily="34" charset="0"/>
              <a:cs typeface="Arial" pitchFamily="34" charset="0"/>
            </a:endParaRPr>
          </a:p>
          <a:p>
            <a:pPr marL="0" marR="0" lvl="0" indent="233363"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وهناك اعتبارات أخرى تؤثر على اختيار رؤوس الموضوعات، ومنها </a:t>
            </a:r>
            <a:r>
              <a:rPr kumimoji="0" lang="ar-SA" sz="2800" b="1" i="0" u="sng"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حجم</a:t>
            </a:r>
            <a:r>
              <a:rPr kumimoji="0" lang="ar-SA" sz="2800" b="1" i="0" u="sng" strike="noStrike" cap="none" normalizeH="0" baseline="0" dirty="0" smtClean="0">
                <a:ln>
                  <a:noFill/>
                </a:ln>
                <a:effectLst/>
                <a:latin typeface="Simplified Arabic" pitchFamily="18" charset="-78"/>
                <a:ea typeface="Calibri" pitchFamily="34" charset="0"/>
                <a:cs typeface="Simplified Arabic" pitchFamily="18" charset="-78"/>
              </a:rPr>
              <a:t> </a:t>
            </a:r>
            <a:r>
              <a:rPr kumimoji="0" lang="ar-SA" sz="2800" b="1" i="0" u="sng"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المكتبة</a:t>
            </a: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 فالمكتبة الصغيرة ذات المجموعات المحدودة قد لا تحتاج إلى رؤوس موضوعات مخصصة غاية التخصيص بالقدر الذي تحتاجه المكتبة الكبيرة ذات المجموعات الضخمة، ومنها </a:t>
            </a:r>
            <a:r>
              <a:rPr kumimoji="0" lang="ar-SA" sz="2800" b="1" i="0" u="sng"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أنواع المواد </a:t>
            </a: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التي تحصل عليها المكتبة، فمعاملة الكتب تختلف عن معاملة أوعية المعلومات الأخرى مثل التقارير والرسائل الجامعية ومقالات الدوريات. </a:t>
            </a:r>
            <a:endParaRPr kumimoji="0" lang="en-US" sz="2800" b="1" i="0" u="none" strike="noStrike" cap="none" normalizeH="0" baseline="0" dirty="0" smtClean="0">
              <a:ln>
                <a:noFill/>
              </a:ln>
              <a:effectLst/>
              <a:latin typeface="Simplified Arabic" pitchFamily="18" charset="-78"/>
              <a:ea typeface="Calibri" pitchFamily="34" charset="0"/>
              <a:cs typeface="Simplified Arabic" pitchFamily="18" charset="-78"/>
            </a:endParaRPr>
          </a:p>
        </p:txBody>
      </p:sp>
    </p:spTree>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7848600" cy="646331"/>
          </a:xfrm>
          <a:prstGeom prst="rect">
            <a:avLst/>
          </a:prstGeom>
        </p:spPr>
        <p:txBody>
          <a:bodyPr wrap="square">
            <a:spAutoFit/>
          </a:bodyPr>
          <a:lstStyle/>
          <a:p>
            <a:pPr algn="r"/>
            <a:r>
              <a:rPr lang="ar-SA" dirty="0" smtClean="0">
                <a:solidFill>
                  <a:schemeClr val="tx2"/>
                </a:solidFill>
              </a:rPr>
              <a:t>      وهي تدل على فكرة التقديم أو التأخير لكلمات الرأس المركب، أو ترتيب كلمات الرأس المركب وفق نظام معين غير النظام الطبيعي لترتيب الكلمات</a:t>
            </a:r>
            <a:endParaRPr lang="en-US" dirty="0">
              <a:solidFill>
                <a:schemeClr val="tx2"/>
              </a:solidFill>
            </a:endParaRPr>
          </a:p>
        </p:txBody>
      </p:sp>
      <p:sp>
        <p:nvSpPr>
          <p:cNvPr id="40961" name="Rectangle 1"/>
          <p:cNvSpPr>
            <a:spLocks noChangeArrowheads="1"/>
          </p:cNvSpPr>
          <p:nvPr/>
        </p:nvSpPr>
        <p:spPr bwMode="auto">
          <a:xfrm>
            <a:off x="3048000" y="381000"/>
            <a:ext cx="4876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4</a:t>
            </a: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 / مبدأ القلب: </a:t>
            </a: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40962" name="Rectangle 2"/>
          <p:cNvSpPr>
            <a:spLocks noChangeArrowheads="1"/>
          </p:cNvSpPr>
          <p:nvPr/>
        </p:nvSpPr>
        <p:spPr bwMode="auto">
          <a:xfrm>
            <a:off x="0" y="1524000"/>
            <a:ext cx="784860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r"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نحتاج لعملية القلب  عندما نواجه مشكله في صياغة رأس الموضوع الذي يبدأ بكلمة غامضة أو أقل وضوحاً مثل: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علم الاقتصاد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علم الاجتماع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علم المكتبات</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صناعة الورق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وفي مثل هذه الحالات فإن الحل يمكن أن يكون: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حذف الكلمة الأولى، طالما أن الكلمة الثانية يمكن أن تدل وحدها على الموضوع مثل          الاقتصاد.</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تقديم الكلمة الثانية على الأولى، مع استخدام علامة ترقيم ( ) الهلاليتان، مثل:  الاجتماع (علم).</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Char char="•"/>
              <a:tabLst/>
            </a:pPr>
            <a:r>
              <a:rPr kumimoji="0" lang="ar-SA" b="1" i="0" u="none" strike="noStrike" cap="none" normalizeH="0" baseline="0" dirty="0" smtClean="0">
                <a:ln>
                  <a:noFill/>
                </a:ln>
                <a:solidFill>
                  <a:schemeClr val="tx2"/>
                </a:solidFill>
                <a:effectLst/>
                <a:latin typeface="Simplified Arabic" pitchFamily="18" charset="-78"/>
                <a:ea typeface="Calibri" pitchFamily="34" charset="0"/>
                <a:cs typeface="+mj-cs"/>
              </a:rPr>
              <a:t>استخدام الشرطة  "-" مثل: المعلمون- إعداد </a:t>
            </a:r>
            <a:endParaRPr kumimoji="0" lang="en-US" b="0" i="0" u="none" strike="noStrike" cap="none" normalizeH="0" baseline="0" dirty="0" smtClean="0">
              <a:ln>
                <a:noFill/>
              </a:ln>
              <a:solidFill>
                <a:schemeClr val="tx2"/>
              </a:solidFill>
              <a:effectLst/>
              <a:latin typeface="Arial" pitchFamily="34" charset="0"/>
              <a:cs typeface="+mj-cs"/>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الورق – صناعة </a:t>
            </a:r>
            <a:endParaRPr kumimoji="0" lang="en-US"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indent="180975" algn="r" eaLnBrk="0" fontAlgn="base" hangingPunct="0">
              <a:spcBef>
                <a:spcPct val="0"/>
              </a:spcBef>
              <a:spcAft>
                <a:spcPct val="0"/>
              </a:spcAf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وعلى أي حال فإن القاعدة الأساسية هي استخدام الشكل المباشر لرأس</a:t>
            </a:r>
            <a:r>
              <a:rPr lang="ar-SA" dirty="0" smtClean="0">
                <a:solidFill>
                  <a:schemeClr val="tx2"/>
                </a:solidFill>
                <a:latin typeface="Simplified Arabic" pitchFamily="18" charset="-78"/>
                <a:ea typeface="Calibri" pitchFamily="34" charset="0"/>
              </a:rPr>
              <a:t> الموضوع أما التقديم والتأخير فهو استثناء. </a:t>
            </a:r>
            <a:r>
              <a:rPr lang="ar-SA" dirty="0" smtClean="0">
                <a:solidFill>
                  <a:schemeClr val="tx2"/>
                </a:solidFill>
              </a:rPr>
              <a:t>يجب ألا يترك لحكم المفهرس وتقديره وإنما لا بد من تحديد الحالات التي يستخدم فيها هذا النظام. </a:t>
            </a:r>
            <a:endParaRPr lang="en-US" dirty="0" smtClean="0">
              <a:solidFill>
                <a:schemeClr val="tx2"/>
              </a:solidFill>
            </a:endParaRPr>
          </a:p>
          <a:p>
            <a:pPr marL="0" marR="0" lvl="0" indent="180975" algn="r"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152400" y="0"/>
            <a:ext cx="777240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2"/>
                </a:solidFill>
                <a:effectLst/>
                <a:latin typeface="Simplified Arabic" pitchFamily="18" charset="-78"/>
                <a:ea typeface="Calibri" pitchFamily="34" charset="0"/>
                <a:cs typeface="+mj-cs"/>
              </a:rPr>
              <a:t>د / استخدام المخصصات بين أقواس: </a:t>
            </a:r>
            <a:endParaRPr kumimoji="0" lang="en-US" sz="2000" b="0" i="0" u="none" strike="noStrike" cap="none" normalizeH="0" baseline="0" dirty="0" smtClean="0">
              <a:ln>
                <a:noFill/>
              </a:ln>
              <a:solidFill>
                <a:schemeClr val="tx2"/>
              </a:solidFill>
              <a:effectLst/>
              <a:latin typeface="Arial" pitchFamily="34" charset="0"/>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dirty="0" smtClean="0">
                <a:ln>
                  <a:noFill/>
                </a:ln>
                <a:solidFill>
                  <a:schemeClr val="tx2"/>
                </a:solidFill>
                <a:effectLst/>
                <a:latin typeface="Simplified Arabic" pitchFamily="18" charset="-78"/>
                <a:ea typeface="Calibri" pitchFamily="34" charset="0"/>
                <a:cs typeface="+mj-cs"/>
              </a:rPr>
              <a:t>   </a:t>
            </a:r>
            <a:r>
              <a:rPr kumimoji="0" lang="ar-SA" sz="2000" b="0" i="0" u="none" strike="noStrike" cap="none" normalizeH="0" baseline="0" dirty="0" smtClean="0">
                <a:ln>
                  <a:noFill/>
                </a:ln>
                <a:solidFill>
                  <a:schemeClr val="tx2"/>
                </a:solidFill>
                <a:effectLst/>
                <a:latin typeface="Simplified Arabic" pitchFamily="18" charset="-78"/>
                <a:ea typeface="Calibri" pitchFamily="34" charset="0"/>
                <a:cs typeface="+mj-cs"/>
              </a:rPr>
              <a:t>توجد بعض الكلمات العربية المشتركة لفظاً والمختلفة معنى، أو أن هناك بعض الكلمات التي تستخدم بمعان مختلفة في أكثر من مجال موضوعي واحد.</a:t>
            </a:r>
            <a:endParaRPr kumimoji="0" lang="en-US" sz="2000" b="0" i="0" u="none" strike="noStrike" cap="none" normalizeH="0" baseline="0" dirty="0" smtClean="0">
              <a:ln>
                <a:noFill/>
              </a:ln>
              <a:solidFill>
                <a:schemeClr val="tx2"/>
              </a:solidFill>
              <a:effectLst/>
              <a:latin typeface="Arial" pitchFamily="34" charset="0"/>
              <a:cs typeface="+mj-cs"/>
            </a:endParaRPr>
          </a:p>
          <a:p>
            <a:pPr algn="r" rtl="1"/>
            <a:r>
              <a:rPr kumimoji="0" lang="ar-SA" sz="2000" b="0" i="0" u="none" strike="noStrike" cap="none" normalizeH="0" baseline="0" dirty="0" smtClean="0">
                <a:ln>
                  <a:noFill/>
                </a:ln>
                <a:solidFill>
                  <a:schemeClr val="tx2"/>
                </a:solidFill>
                <a:effectLst/>
                <a:latin typeface="Simplified Arabic" pitchFamily="18" charset="-78"/>
                <a:ea typeface="Calibri" pitchFamily="34" charset="0"/>
                <a:cs typeface="+mj-cs"/>
              </a:rPr>
              <a:t>وإذا لم يتيسر البحث عن كلمة أخرى مناسبة، أو لم يكن من السهل إضافة كلمة أو أكثر للتخصيص بشكل مباشر، فإنه يمكن وضع كلمة أو أكثر بين هلالين (  ) بعد </a:t>
            </a:r>
            <a:r>
              <a:rPr kumimoji="0" lang="ar-SA" sz="2000" b="0" i="0" u="none" strike="noStrike" cap="none" normalizeH="0" baseline="0" smtClean="0">
                <a:ln>
                  <a:noFill/>
                </a:ln>
                <a:solidFill>
                  <a:schemeClr val="tx2"/>
                </a:solidFill>
                <a:effectLst/>
                <a:latin typeface="Simplified Arabic" pitchFamily="18" charset="-78"/>
                <a:ea typeface="Calibri" pitchFamily="34" charset="0"/>
                <a:cs typeface="+mj-cs"/>
              </a:rPr>
              <a:t>الرأس لتخصيصه وتحديد مجال استخدامه والتمييز بينه وبين غيره من الرؤوس التي قد تلتبس به</a:t>
            </a:r>
            <a:r>
              <a:rPr kumimoji="0" lang="ar-SA" sz="2000" b="0" i="0" u="none" strike="noStrike" cap="none" normalizeH="0" baseline="0" dirty="0" smtClean="0">
                <a:ln>
                  <a:noFill/>
                </a:ln>
                <a:solidFill>
                  <a:schemeClr val="tx2"/>
                </a:solidFill>
                <a:effectLst/>
                <a:latin typeface="Simplified Arabic" pitchFamily="18" charset="-78"/>
                <a:ea typeface="Calibri" pitchFamily="34" charset="0"/>
                <a:cs typeface="+mj-cs"/>
              </a:rPr>
              <a:t>.</a:t>
            </a:r>
          </a:p>
          <a:p>
            <a:pPr algn="r" rtl="1"/>
            <a:endParaRPr kumimoji="0" lang="ar-SA" sz="2000" b="0" i="0" u="none" strike="noStrike" cap="none" normalizeH="0" baseline="0" dirty="0" smtClean="0">
              <a:ln>
                <a:noFill/>
              </a:ln>
              <a:solidFill>
                <a:schemeClr val="tx2"/>
              </a:solidFill>
              <a:effectLst/>
              <a:latin typeface="Simplified Arabic" pitchFamily="18" charset="-78"/>
              <a:ea typeface="Calibri" pitchFamily="34" charset="0"/>
              <a:cs typeface="+mj-cs"/>
            </a:endParaRPr>
          </a:p>
          <a:p>
            <a:pPr algn="r" rtl="1"/>
            <a:r>
              <a:rPr kumimoji="0" lang="ar-SA" sz="2000" b="0" i="0" u="none" strike="noStrike" cap="none" normalizeH="0" baseline="0" dirty="0" smtClean="0">
                <a:ln>
                  <a:noFill/>
                </a:ln>
                <a:solidFill>
                  <a:schemeClr val="tx2"/>
                </a:solidFill>
                <a:effectLst/>
                <a:latin typeface="Simplified Arabic" pitchFamily="18" charset="-78"/>
                <a:ea typeface="Calibri" pitchFamily="34" charset="0"/>
                <a:cs typeface="+mj-cs"/>
              </a:rPr>
              <a:t>      مثال لذلك            </a:t>
            </a:r>
            <a:r>
              <a:rPr lang="ar-SA" sz="2000" dirty="0" smtClean="0">
                <a:solidFill>
                  <a:schemeClr val="tx2"/>
                </a:solidFill>
              </a:rPr>
              <a:t>الحفظ (أرشيف)</a:t>
            </a:r>
            <a:endParaRPr lang="en-US" sz="2000" dirty="0" smtClean="0">
              <a:solidFill>
                <a:schemeClr val="tx2"/>
              </a:solidFill>
            </a:endParaRPr>
          </a:p>
          <a:p>
            <a:pPr rtl="1"/>
            <a:endParaRPr lang="ar-SA" sz="2000" dirty="0" smtClean="0">
              <a:solidFill>
                <a:schemeClr val="tx2"/>
              </a:solidFill>
            </a:endParaRPr>
          </a:p>
          <a:p>
            <a:pPr algn="r" rtl="1"/>
            <a:r>
              <a:rPr lang="ar-SA" sz="2000" dirty="0" smtClean="0">
                <a:solidFill>
                  <a:schemeClr val="tx2"/>
                </a:solidFill>
              </a:rPr>
              <a:t>الأهرام (صحيفة)		الحفظ (علم نفس)</a:t>
            </a:r>
            <a:endParaRPr lang="ar-SA" sz="2000" dirty="0" smtClean="0">
              <a:solidFill>
                <a:schemeClr val="tx2"/>
              </a:solidFill>
              <a:latin typeface="Simplified Arabic" pitchFamily="18" charset="-78"/>
              <a:cs typeface="+mj-cs"/>
            </a:endParaRPr>
          </a:p>
          <a:p>
            <a:pPr marL="0" marR="0" lvl="0" indent="180975" algn="justLow" defTabSz="914400" rtl="1" eaLnBrk="0" fontAlgn="base" latinLnBrk="0" hangingPunct="0">
              <a:lnSpc>
                <a:spcPct val="100000"/>
              </a:lnSpc>
              <a:spcBef>
                <a:spcPct val="0"/>
              </a:spcBef>
              <a:spcAft>
                <a:spcPct val="0"/>
              </a:spcAft>
              <a:buClrTx/>
              <a:buSzTx/>
              <a:buFontTx/>
              <a:buNone/>
              <a:tabLst/>
            </a:pPr>
            <a:endParaRPr kumimoji="0" lang="ar-SA" sz="2000" b="0" i="0" u="none" strike="noStrike" cap="none" normalizeH="0" baseline="0" dirty="0" smtClean="0">
              <a:ln>
                <a:noFill/>
              </a:ln>
              <a:solidFill>
                <a:schemeClr val="tx2"/>
              </a:solidFill>
              <a:effectLst/>
              <a:latin typeface="Arial" pitchFamily="34" charset="0"/>
              <a:cs typeface="+mj-cs"/>
            </a:endParaRPr>
          </a:p>
        </p:txBody>
      </p:sp>
      <p:sp>
        <p:nvSpPr>
          <p:cNvPr id="41986" name="Rectangle 2"/>
          <p:cNvSpPr>
            <a:spLocks noChangeArrowheads="1"/>
          </p:cNvSpPr>
          <p:nvPr/>
        </p:nvSpPr>
        <p:spPr bwMode="auto">
          <a:xfrm>
            <a:off x="457200" y="4419600"/>
            <a:ext cx="7467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Low" defTabSz="914400" rtl="1" eaLnBrk="1" fontAlgn="base" latinLnBrk="0" hangingPunct="1">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2"/>
                </a:solidFill>
                <a:effectLst/>
                <a:latin typeface="Simplified Arabic" pitchFamily="18" charset="-78"/>
                <a:ea typeface="Calibri" pitchFamily="34" charset="0"/>
                <a:cs typeface="+mj-cs"/>
              </a:rPr>
              <a:t>علامات الترقيم في كتب النحو هي علامات تتخلل الكتابة لتساعد على تفصيلها وتنظيمها تنظيماً يعين القارئ على فهمها. </a:t>
            </a:r>
          </a:p>
          <a:p>
            <a:pPr marL="0" marR="0" lvl="0" indent="180975" algn="justLow" defTabSz="914400" rtl="1" eaLnBrk="1" fontAlgn="base" latinLnBrk="0" hangingPunct="1">
              <a:lnSpc>
                <a:spcPct val="100000"/>
              </a:lnSpc>
              <a:spcBef>
                <a:spcPct val="0"/>
              </a:spcBef>
              <a:spcAft>
                <a:spcPct val="0"/>
              </a:spcAft>
              <a:buClrTx/>
              <a:buSzTx/>
              <a:buFontTx/>
              <a:buNone/>
              <a:tabLst/>
            </a:pPr>
            <a:endParaRPr kumimoji="0" lang="ar-SA" b="0" i="0" u="none" strike="noStrike" cap="none" normalizeH="0" baseline="0" dirty="0" smtClean="0">
              <a:ln>
                <a:noFill/>
              </a:ln>
              <a:solidFill>
                <a:schemeClr val="tx2"/>
              </a:solidFill>
              <a:effectLst/>
              <a:latin typeface="Arial" pitchFamily="34" charset="0"/>
              <a:cs typeface="+mj-cs"/>
            </a:endParaRPr>
          </a:p>
        </p:txBody>
      </p:sp>
      <p:sp>
        <p:nvSpPr>
          <p:cNvPr id="41987" name="Rectangle 3"/>
          <p:cNvSpPr>
            <a:spLocks noChangeArrowheads="1"/>
          </p:cNvSpPr>
          <p:nvPr/>
        </p:nvSpPr>
        <p:spPr bwMode="auto">
          <a:xfrm>
            <a:off x="5029200" y="4062648"/>
            <a:ext cx="25146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600" b="1" i="0" u="none" strike="noStrike" cap="none" normalizeH="0" baseline="0" dirty="0" smtClean="0">
                <a:ln>
                  <a:noFill/>
                </a:ln>
                <a:solidFill>
                  <a:schemeClr val="tx2"/>
                </a:solidFill>
                <a:effectLst/>
                <a:latin typeface="Simplified Arabic" pitchFamily="18" charset="-78"/>
                <a:ea typeface="Calibri" pitchFamily="34" charset="0"/>
                <a:cs typeface="+mj-cs"/>
              </a:rPr>
              <a:t>و/ علامات الترقيم: </a:t>
            </a:r>
            <a:endParaRPr kumimoji="0" lang="ar-SA" sz="1800" b="0" i="0" u="none" strike="noStrike" cap="none" normalizeH="0" baseline="0" dirty="0" smtClean="0">
              <a:ln>
                <a:noFill/>
              </a:ln>
              <a:solidFill>
                <a:schemeClr val="tx2"/>
              </a:solidFill>
              <a:effectLst/>
              <a:latin typeface="Arial" pitchFamily="34" charset="0"/>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7169" name="Rectangle 1"/>
          <p:cNvSpPr>
            <a:spLocks noChangeArrowheads="1"/>
          </p:cNvSpPr>
          <p:nvPr/>
        </p:nvSpPr>
        <p:spPr bwMode="auto">
          <a:xfrm>
            <a:off x="0" y="228601"/>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lang="ar-SA" sz="2800" b="1" dirty="0" smtClean="0">
              <a:solidFill>
                <a:schemeClr val="bg1"/>
              </a:solidFill>
              <a:latin typeface="Simplified Arabic" pitchFamily="18" charset="-78"/>
              <a:ea typeface="Calibri" pitchFamily="34" charset="0"/>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كذلك </a:t>
            </a:r>
            <a:r>
              <a:rPr kumimoji="0" lang="ar-SA" sz="2800" b="1" i="0" u="sng" strike="noStrike" cap="none" normalizeH="0" baseline="0" dirty="0" smtClean="0">
                <a:ln>
                  <a:noFill/>
                </a:ln>
                <a:solidFill>
                  <a:srgbClr val="002060"/>
                </a:solidFill>
                <a:effectLst/>
                <a:latin typeface="Simplified Arabic" pitchFamily="18" charset="-78"/>
                <a:ea typeface="Calibri" pitchFamily="34" charset="0"/>
                <a:cs typeface="Simplified Arabic" pitchFamily="18" charset="-78"/>
              </a:rPr>
              <a:t>نوعية المكتبة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فاحتياجات المكتبات المتخصصة ومكتبات البحث تختلف دون شك عن احتياجات المكتبات العامة والمكتبات المدرسية، وكلما كان الرواد مجموعة صغيرة تتألف من أفراد ذوي اهتمامات متشابهة كان اختيار رؤوس الموضوعات يتم بصعوبة أقل منها في مكتبة تدخلها فئات متعددة من الأفراد.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indent="233363" algn="justLow" rtl="1" eaLnBrk="0" fontAlgn="base" hangingPunct="0">
              <a:spcBef>
                <a:spcPct val="0"/>
              </a:spcBef>
              <a:spcAft>
                <a:spcPct val="0"/>
              </a:spcAf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ولكن "على الرغم من تنوع المكتبات في الحجم والهدف وأوعية المعلومات التي تقتنيها وغير ذلك، </a:t>
            </a:r>
            <a:r>
              <a:rPr kumimoji="0" lang="ar-SA" sz="2800" b="0"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إلا أن </a:t>
            </a:r>
            <a:r>
              <a:rPr lang="ar-SA" sz="2800" b="1" dirty="0" smtClean="0">
                <a:solidFill>
                  <a:schemeClr val="bg1"/>
                </a:solidFill>
                <a:latin typeface="Arial" pitchFamily="34" charset="0"/>
                <a:cs typeface="Arial" pitchFamily="34" charset="0"/>
              </a:rPr>
              <a:t>المبدأ الأساسي للرأس المخصص والتحليل الموضوعي الأولى ضروري للكل، أما كيف يكون الرأس المخصص نافعاً، أو كيف يكون الرأس المخصص مخصصاً وعلى درجة  من العمق في التحليل، فإن ذلك يتنوع وفقاً لحجم المكتبة وأهدافها، والحجم والهدف يتنوعان وفقاً للمستفيد". </a:t>
            </a:r>
            <a:endParaRPr lang="en-US" sz="2800" b="1" dirty="0" smtClean="0">
              <a:solidFill>
                <a:schemeClr val="bg1"/>
              </a:solidFill>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145" name="Rectangle 1"/>
          <p:cNvSpPr>
            <a:spLocks noChangeArrowheads="1"/>
          </p:cNvSpPr>
          <p:nvPr/>
        </p:nvSpPr>
        <p:spPr bwMode="auto">
          <a:xfrm>
            <a:off x="1981200" y="0"/>
            <a:ext cx="510540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ctr" defTabSz="914400" rtl="1" eaLnBrk="1" fontAlgn="base" latinLnBrk="0" hangingPunct="1">
              <a:lnSpc>
                <a:spcPct val="100000"/>
              </a:lnSpc>
              <a:spcBef>
                <a:spcPct val="0"/>
              </a:spcBef>
              <a:spcAft>
                <a:spcPct val="0"/>
              </a:spcAft>
              <a:buClrTx/>
              <a:buSzTx/>
              <a:buFontTx/>
              <a:buNone/>
              <a:tabLst/>
            </a:pPr>
            <a:r>
              <a:rPr kumimoji="0" lang="ar-SA" sz="3200" i="1" u="none" strike="noStrike" cap="none" normalizeH="0" baseline="0" dirty="0" smtClean="0">
                <a:ln>
                  <a:noFill/>
                </a:ln>
                <a:solidFill>
                  <a:schemeClr val="bg1"/>
                </a:solidFill>
                <a:effectLst/>
                <a:latin typeface="Simplified Arabic" pitchFamily="18" charset="-78"/>
                <a:ea typeface="Calibri" pitchFamily="34" charset="0"/>
              </a:rPr>
              <a:t>المبادئ الأساسية لاختيار رؤوس الموضوعات. </a:t>
            </a:r>
            <a:endParaRPr kumimoji="0" lang="ar-SA" sz="3200" i="1" u="none" strike="noStrike" cap="none" normalizeH="0" baseline="0" dirty="0" smtClean="0">
              <a:ln>
                <a:noFill/>
              </a:ln>
              <a:solidFill>
                <a:schemeClr val="bg1"/>
              </a:solidFill>
              <a:effectLst/>
              <a:latin typeface="Arial" pitchFamily="34" charset="0"/>
            </a:endParaRPr>
          </a:p>
        </p:txBody>
      </p:sp>
      <p:sp>
        <p:nvSpPr>
          <p:cNvPr id="6146" name="Rectangle 2"/>
          <p:cNvSpPr>
            <a:spLocks noChangeArrowheads="1"/>
          </p:cNvSpPr>
          <p:nvPr/>
        </p:nvSpPr>
        <p:spPr bwMode="auto">
          <a:xfrm>
            <a:off x="0" y="1066801"/>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FFC000"/>
                </a:solidFill>
                <a:effectLst/>
                <a:latin typeface="Arial" pitchFamily="34" charset="0"/>
                <a:ea typeface="Calibri" pitchFamily="34" charset="0"/>
                <a:cs typeface="Arial" pitchFamily="34" charset="0"/>
              </a:rPr>
              <a:t>ا: التخصيص المباشر: </a:t>
            </a:r>
            <a:endParaRPr kumimoji="0" lang="en-US" sz="2800" b="1" i="0" u="none" strike="noStrike" cap="none" normalizeH="0" baseline="0" dirty="0" smtClean="0">
              <a:ln>
                <a:noFill/>
              </a:ln>
              <a:solidFill>
                <a:srgbClr val="FFC000"/>
              </a:solidFill>
              <a:effectLst/>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Arial" pitchFamily="34" charset="0"/>
                <a:ea typeface="Calibri" pitchFamily="34" charset="0"/>
                <a:cs typeface="Arial" pitchFamily="34" charset="0"/>
              </a:rPr>
              <a:t>يعتبر مبدأ المدخل المخصص والمباشر من المبادئ الرئيسية لرؤوس الموضوعات منذ زمن طويل، إذ يقول كتر (القاعدة 161) "أدخل العمل تحت رأس موضوعه وليس تحت رأس القسم الذي يشتمل على ذلك الموضوع".</a:t>
            </a: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
        <p:nvSpPr>
          <p:cNvPr id="6147" name="Rectangle 3"/>
          <p:cNvSpPr>
            <a:spLocks noChangeArrowheads="1"/>
          </p:cNvSpPr>
          <p:nvPr/>
        </p:nvSpPr>
        <p:spPr bwMode="auto">
          <a:xfrm>
            <a:off x="381000" y="2743200"/>
            <a:ext cx="85344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r>
              <a:rPr lang="ar-SA" sz="2800" b="1" dirty="0" smtClean="0">
                <a:latin typeface="Arial" pitchFamily="34" charset="0"/>
                <a:ea typeface="Calibri" pitchFamily="34" charset="0"/>
                <a:cs typeface="Arial" pitchFamily="34" charset="0"/>
              </a:rPr>
              <a:t>و</a:t>
            </a:r>
            <a:r>
              <a:rPr kumimoji="0" lang="ar-SA" sz="2800" b="1" i="0" u="none" strike="noStrike" cap="none" normalizeH="0" baseline="0" dirty="0" smtClean="0">
                <a:ln>
                  <a:noFill/>
                </a:ln>
                <a:effectLst/>
                <a:latin typeface="Arial" pitchFamily="34" charset="0"/>
                <a:ea typeface="Calibri" pitchFamily="34" charset="0"/>
                <a:cs typeface="Arial" pitchFamily="34" charset="0"/>
              </a:rPr>
              <a:t>معنى ذلك أنه ينبغي اختيار المصطلح الأكثر تخصيصاً، أي رأس الموضوع الذي يمثل محتوى الكتاب بدقة، وذلك يعني أيضاً أنه يجب ألا يكون الرأس أوسع من الموضوع المغطى في الكتاب أو أضيق منه، وإنما يلابس سعة الموضوع الذي يعبر عنه.</a:t>
            </a:r>
            <a:r>
              <a:rPr lang="ar-SA" sz="2800" dirty="0" smtClean="0"/>
              <a:t> </a:t>
            </a:r>
          </a:p>
          <a:p>
            <a:pPr algn="r" rtl="1"/>
            <a:r>
              <a:rPr lang="ar-SA" sz="2800" dirty="0" smtClean="0">
                <a:latin typeface="Arial" pitchFamily="34" charset="0"/>
                <a:cs typeface="Arial" pitchFamily="34" charset="0"/>
              </a:rPr>
              <a:t>    </a:t>
            </a:r>
            <a:r>
              <a:rPr lang="ar-SA" sz="2800" dirty="0" smtClean="0">
                <a:solidFill>
                  <a:schemeClr val="bg1"/>
                </a:solidFill>
                <a:latin typeface="Arial" pitchFamily="34" charset="0"/>
                <a:cs typeface="Arial" pitchFamily="34" charset="0"/>
              </a:rPr>
              <a:t>مثال لذلك</a:t>
            </a:r>
            <a:r>
              <a:rPr lang="ar-SA" sz="2800" dirty="0" smtClean="0">
                <a:latin typeface="Arial" pitchFamily="34" charset="0"/>
                <a:cs typeface="Arial" pitchFamily="34" charset="0"/>
              </a:rPr>
              <a:t> :</a:t>
            </a:r>
            <a:r>
              <a:rPr lang="ar-SA" sz="2800" dirty="0" smtClean="0">
                <a:solidFill>
                  <a:schemeClr val="accent1">
                    <a:lumMod val="20000"/>
                    <a:lumOff val="80000"/>
                  </a:schemeClr>
                </a:solidFill>
                <a:latin typeface="Arial" pitchFamily="34" charset="0"/>
                <a:cs typeface="Arial" pitchFamily="34" charset="0"/>
              </a:rPr>
              <a:t>إذا كنا نفهرس كتاباً عاماً عن علم الاجتماع فإن رأس موضوعه يكون: </a:t>
            </a:r>
            <a:r>
              <a:rPr lang="ar-SA" sz="2800" u="sng" dirty="0" smtClean="0">
                <a:solidFill>
                  <a:schemeClr val="accent1">
                    <a:lumMod val="20000"/>
                    <a:lumOff val="80000"/>
                  </a:schemeClr>
                </a:solidFill>
                <a:latin typeface="Arial" pitchFamily="34" charset="0"/>
                <a:cs typeface="Arial" pitchFamily="34" charset="0"/>
              </a:rPr>
              <a:t>الإجتماع (علم) </a:t>
            </a:r>
            <a:r>
              <a:rPr lang="ar-SA" sz="2800" dirty="0" smtClean="0">
                <a:solidFill>
                  <a:schemeClr val="accent1">
                    <a:lumMod val="20000"/>
                    <a:lumOff val="80000"/>
                  </a:schemeClr>
                </a:solidFill>
                <a:latin typeface="Arial" pitchFamily="34" charset="0"/>
                <a:cs typeface="Arial" pitchFamily="34" charset="0"/>
              </a:rPr>
              <a:t>وليس العلوم الإجتماعية (أوسع) أو التغيير الاجتماعي (أضيق). </a:t>
            </a:r>
            <a:endParaRPr lang="en-US" sz="2800" dirty="0" smtClean="0">
              <a:solidFill>
                <a:schemeClr val="accent1">
                  <a:lumMod val="20000"/>
                  <a:lumOff val="80000"/>
                </a:schemeClr>
              </a:solidFill>
              <a:latin typeface="Arial" pitchFamily="34" charset="0"/>
              <a:cs typeface="Arial" pitchFamily="34" charset="0"/>
            </a:endParaRPr>
          </a:p>
          <a:p>
            <a:pPr lvl="0" indent="233363" algn="justLow" rtl="1" fontAlgn="base">
              <a:spcBef>
                <a:spcPct val="0"/>
              </a:spcBef>
              <a:spcAft>
                <a:spcPct val="0"/>
              </a:spcAft>
            </a:pPr>
            <a:endParaRPr kumimoji="0" lang="ar-SA" sz="2800" b="1" i="0" u="none" strike="noStrike" cap="none" normalizeH="0" baseline="0" dirty="0" smtClean="0">
              <a:ln>
                <a:noFill/>
              </a:ln>
              <a:effectLst/>
              <a:latin typeface="Arial" pitchFamily="34" charset="0"/>
              <a:ea typeface="Calibri" pitchFamily="34" charset="0"/>
              <a:cs typeface="Arial" pitchFamily="34" charset="0"/>
            </a:endParaRPr>
          </a:p>
          <a:p>
            <a:pPr lvl="0" indent="233363" algn="justLow" rtl="1" fontAlgn="base">
              <a:spcBef>
                <a:spcPct val="0"/>
              </a:spcBef>
              <a:spcAft>
                <a:spcPct val="0"/>
              </a:spcAft>
            </a:pPr>
            <a:endParaRPr lang="ar-SA" sz="2800" b="1" dirty="0" smtClean="0">
              <a:latin typeface="Arial" pitchFamily="34" charset="0"/>
              <a:ea typeface="Calibri" pitchFamily="34" charset="0"/>
              <a:cs typeface="Arial" pitchFamily="34" charset="0"/>
            </a:endParaRPr>
          </a:p>
          <a:p>
            <a:pPr lvl="0" indent="233363" algn="justLow" rtl="1" fontAlgn="base">
              <a:spcBef>
                <a:spcPct val="0"/>
              </a:spcBef>
              <a:spcAft>
                <a:spcPct val="0"/>
              </a:spcAft>
            </a:pPr>
            <a:endParaRPr kumimoji="0" lang="ar-SA" sz="2800" b="1" i="0" u="none" strike="noStrike" cap="none" normalizeH="0" baseline="0" dirty="0" smtClean="0">
              <a:ln>
                <a:noFill/>
              </a:ln>
              <a:effectLst/>
              <a:latin typeface="Arial" pitchFamily="34" charset="0"/>
              <a:ea typeface="Calibri" pitchFamily="34" charset="0"/>
              <a:cs typeface="Arial" pitchFamily="34" charset="0"/>
            </a:endParaRPr>
          </a:p>
          <a:p>
            <a:pPr lvl="0" indent="233363" algn="justLow" rtl="1" fontAlgn="base">
              <a:spcBef>
                <a:spcPct val="0"/>
              </a:spcBef>
              <a:spcAft>
                <a:spcPct val="0"/>
              </a:spcAft>
            </a:pPr>
            <a:r>
              <a:rPr kumimoji="0" lang="ar-SA" sz="2800" b="1" i="0" u="none" strike="noStrike" cap="none" normalizeH="0" baseline="0" dirty="0" smtClean="0">
                <a:ln>
                  <a:noFill/>
                </a:ln>
                <a:effectLst/>
                <a:latin typeface="Arial" pitchFamily="34" charset="0"/>
                <a:ea typeface="Calibri" pitchFamily="34" charset="0"/>
                <a:cs typeface="Arial" pitchFamily="34" charset="0"/>
              </a:rPr>
              <a:t> </a:t>
            </a:r>
            <a:endParaRPr kumimoji="0" lang="ar-SA" sz="2800" b="1" i="0" u="none" strike="noStrike" cap="none" normalizeH="0" baseline="0" dirty="0" smtClean="0">
              <a:ln>
                <a:noFill/>
              </a:ln>
              <a:effectLst/>
              <a:latin typeface="Arial" pitchFamily="34" charset="0"/>
              <a:cs typeface="Arial" pitchFamily="34" charset="0"/>
            </a:endParaRPr>
          </a:p>
        </p:txBody>
      </p:sp>
    </p:spTree>
  </p:cSld>
  <p:clrMapOvr>
    <a:masterClrMapping/>
  </p:clrMapOvr>
  <p:transition spd="slow">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solidFill>
            <a:schemeClr val="bg1"/>
          </a:solidFill>
          <a:ln w="9525">
            <a:noFill/>
            <a:miter lim="800000"/>
            <a:headEnd/>
            <a:tailEnd/>
          </a:ln>
        </p:spPr>
      </p:pic>
      <p:sp>
        <p:nvSpPr>
          <p:cNvPr id="5121" name="Rectangle 1"/>
          <p:cNvSpPr>
            <a:spLocks noChangeArrowheads="1"/>
          </p:cNvSpPr>
          <p:nvPr/>
        </p:nvSpPr>
        <p:spPr bwMode="auto">
          <a:xfrm>
            <a:off x="0" y="1524001"/>
            <a:ext cx="9144000" cy="4339650"/>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191919"/>
                </a:solidFill>
                <a:effectLst/>
                <a:latin typeface="Simplified Arabic" pitchFamily="18" charset="-78"/>
                <a:cs typeface="Simplified Arabic" pitchFamily="18" charset="-78"/>
              </a:rPr>
              <a:t>   أمثلة آخرى:</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rgbClr val="191919"/>
                </a:solidFill>
                <a:effectLst/>
                <a:latin typeface="Simplified Arabic" pitchFamily="18" charset="-78"/>
                <a:cs typeface="Simplified Arabic" pitchFamily="18" charset="-78"/>
              </a:rPr>
              <a:t>    </a:t>
            </a:r>
            <a:r>
              <a:rPr kumimoji="0" lang="ar-SA" sz="3600" b="1" i="0" u="none" strike="noStrike" cap="none" normalizeH="0" baseline="0" dirty="0" smtClean="0">
                <a:ln>
                  <a:noFill/>
                </a:ln>
                <a:solidFill>
                  <a:schemeClr val="accent1"/>
                </a:solidFill>
                <a:effectLst/>
                <a:latin typeface="Arial" pitchFamily="34" charset="0"/>
                <a:cs typeface="Arial" pitchFamily="34" charset="0"/>
              </a:rPr>
              <a:t>كتاب يتحدث عن البرتقال يكون رأس موضوعه البرتقال وليس الحمضيات.</a:t>
            </a:r>
            <a:endParaRPr kumimoji="0" lang="en-US" sz="3600" b="1" i="0" u="none" strike="noStrike" cap="none" normalizeH="0" baseline="0" dirty="0" smtClean="0">
              <a:ln>
                <a:noFill/>
              </a:ln>
              <a:solidFill>
                <a:schemeClr val="accent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baseline="0" dirty="0" smtClean="0">
                <a:ln>
                  <a:noFill/>
                </a:ln>
                <a:solidFill>
                  <a:schemeClr val="accent1"/>
                </a:solidFill>
                <a:effectLst/>
                <a:latin typeface="Arial" pitchFamily="34" charset="0"/>
                <a:cs typeface="Arial" pitchFamily="34" charset="0"/>
              </a:rPr>
              <a:t>    كتاب يتحدث عن كرة السلة يكون رأس موضوعه كرة السلة وليس رياضة.</a:t>
            </a:r>
          </a:p>
          <a:p>
            <a:pPr marL="0" marR="0" lvl="0" indent="0" algn="r" defTabSz="914400" rtl="1" eaLnBrk="0" fontAlgn="base" latinLnBrk="0" hangingPunct="0">
              <a:lnSpc>
                <a:spcPct val="100000"/>
              </a:lnSpc>
              <a:spcBef>
                <a:spcPct val="0"/>
              </a:spcBef>
              <a:spcAft>
                <a:spcPct val="0"/>
              </a:spcAft>
              <a:buClrTx/>
              <a:buSzTx/>
              <a:buFontTx/>
              <a:buNone/>
              <a:tabLst/>
            </a:pPr>
            <a:r>
              <a:rPr lang="ar-SA" sz="3600" b="1" dirty="0" smtClean="0">
                <a:solidFill>
                  <a:schemeClr val="accent1"/>
                </a:solidFill>
                <a:latin typeface="Arial" pitchFamily="34" charset="0"/>
                <a:cs typeface="Arial" pitchFamily="34" charset="0"/>
              </a:rPr>
              <a:t>  كتاب يتحدث عن النقود رأس موضوعه النقود وليس اقتصاديات المال</a:t>
            </a: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600" b="1" i="0" u="none" strike="noStrike" cap="none" normalizeH="0" dirty="0" smtClean="0">
                <a:ln>
                  <a:noFill/>
                </a:ln>
                <a:solidFill>
                  <a:schemeClr val="accent1"/>
                </a:solidFill>
                <a:effectLst/>
                <a:latin typeface="Arial" pitchFamily="34" charset="0"/>
                <a:cs typeface="Arial" pitchFamily="34" charset="0"/>
              </a:rPr>
              <a:t>                    وهكذا.....</a:t>
            </a:r>
            <a:endParaRPr kumimoji="0" lang="ar-SA" sz="3600" b="1" i="0" u="none" strike="noStrike" cap="none" normalizeH="0" baseline="0" dirty="0" smtClean="0">
              <a:ln>
                <a:noFill/>
              </a:ln>
              <a:solidFill>
                <a:schemeClr val="accent1"/>
              </a:solidFill>
              <a:effectLst/>
              <a:latin typeface="Arial" pitchFamily="34" charset="0"/>
              <a:cs typeface="Arial" pitchFamily="34" charset="0"/>
            </a:endParaRPr>
          </a:p>
        </p:txBody>
      </p:sp>
    </p:spTree>
  </p:cSld>
  <p:clrMapOvr>
    <a:masterClrMapping/>
  </p:clrMapOvr>
  <p:transition spd="slow">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097" name="Rectangle 1"/>
          <p:cNvSpPr>
            <a:spLocks noChangeArrowheads="1"/>
          </p:cNvSpPr>
          <p:nvPr/>
        </p:nvSpPr>
        <p:spPr bwMode="auto">
          <a:xfrm>
            <a:off x="381000" y="228600"/>
            <a:ext cx="8763000" cy="6678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ويرى كوتس في كتابة الفهرس الموضوعي الذي اصدره عام 1960"أن الموضوع له في العادة مستويات عامة متعددة ولكن مستوى متخصص واحد فقط، وأننا نستخدم المصطلح الذي يمثل المستوى المتخصص الفريد لأننا لا نعرف أي مصطلح من المصطلحات العامة المختلفة سوف يجعله القارئ مأتى له بينما يقدم مبدأ المدخل المخصص قاعدة بسيطة وواضحة وقاطعة لكل من المفهرس والقارئ على السواء". </a:t>
            </a:r>
            <a:endParaRPr kumimoji="0" lang="en-US" sz="2400" b="1" i="0" u="none" strike="noStrike" cap="none" normalizeH="0" baseline="0" dirty="0" smtClean="0">
              <a:ln>
                <a:noFill/>
              </a:ln>
              <a:solidFill>
                <a:schemeClr val="bg1"/>
              </a:solidFill>
              <a:effectLst/>
              <a:latin typeface="Arial" pitchFamily="34" charset="0"/>
              <a:cs typeface="Arial" pitchFamily="34" charset="0"/>
            </a:endParaRPr>
          </a:p>
          <a:p>
            <a:pPr algn="r" rtl="1"/>
            <a:r>
              <a:rPr kumimoji="0" lang="ar-SA" sz="2800" b="1" i="0" u="none" strike="noStrike" cap="none" normalizeH="0" baseline="0" dirty="0" smtClean="0">
                <a:ln>
                  <a:noFill/>
                </a:ln>
                <a:solidFill>
                  <a:schemeClr val="accent4"/>
                </a:solidFill>
                <a:effectLst/>
                <a:latin typeface="Simplified Arabic" pitchFamily="18" charset="-78"/>
                <a:ea typeface="Calibri" pitchFamily="34" charset="0"/>
                <a:cs typeface="Simplified Arabic" pitchFamily="18" charset="-78"/>
              </a:rPr>
              <a:t>مثال</a:t>
            </a: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a:t>
            </a:r>
          </a:p>
          <a:p>
            <a:pPr algn="r" rtl="1"/>
            <a:r>
              <a:rPr lang="ar-SA" sz="2800" b="1" dirty="0" smtClean="0">
                <a:solidFill>
                  <a:srgbClr val="FFC000"/>
                </a:solidFill>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rgbClr val="FFC000"/>
                </a:solidFill>
                <a:effectLst/>
                <a:latin typeface="Simplified Arabic" pitchFamily="18" charset="-78"/>
                <a:ea typeface="Calibri" pitchFamily="34" charset="0"/>
                <a:cs typeface="Simplified Arabic" pitchFamily="18" charset="-78"/>
              </a:rPr>
              <a:t> </a:t>
            </a:r>
            <a:r>
              <a:rPr lang="ar-SA" sz="2800" dirty="0" smtClean="0">
                <a:solidFill>
                  <a:srgbClr val="FFC000"/>
                </a:solidFill>
                <a:latin typeface="Arial" pitchFamily="34" charset="0"/>
                <a:cs typeface="Arial" pitchFamily="34" charset="0"/>
              </a:rPr>
              <a:t>كرة القدم            (المستوى المتخصص)</a:t>
            </a:r>
            <a:endParaRPr lang="en-US" sz="2800" dirty="0" smtClean="0">
              <a:solidFill>
                <a:srgbClr val="FFC000"/>
              </a:solidFill>
              <a:latin typeface="Arial" pitchFamily="34" charset="0"/>
              <a:cs typeface="Arial" pitchFamily="34" charset="0"/>
            </a:endParaRPr>
          </a:p>
          <a:p>
            <a:pPr algn="r" rtl="1"/>
            <a:r>
              <a:rPr lang="ar-SA" sz="2800" dirty="0" smtClean="0">
                <a:solidFill>
                  <a:srgbClr val="FFC000"/>
                </a:solidFill>
                <a:latin typeface="Arial" pitchFamily="34" charset="0"/>
                <a:cs typeface="Arial" pitchFamily="34" charset="0"/>
              </a:rPr>
              <a:t>بينما: </a:t>
            </a:r>
            <a:endParaRPr lang="en-US" sz="2800" dirty="0" smtClean="0">
              <a:solidFill>
                <a:srgbClr val="FFC000"/>
              </a:solidFill>
              <a:latin typeface="Arial" pitchFamily="34" charset="0"/>
              <a:cs typeface="Arial" pitchFamily="34" charset="0"/>
            </a:endParaRPr>
          </a:p>
          <a:p>
            <a:pPr algn="r" rtl="1"/>
            <a:r>
              <a:rPr lang="ar-SA" sz="2800" dirty="0" smtClean="0">
                <a:solidFill>
                  <a:srgbClr val="FFC000"/>
                </a:solidFill>
                <a:latin typeface="Arial" pitchFamily="34" charset="0"/>
                <a:cs typeface="Arial" pitchFamily="34" charset="0"/>
              </a:rPr>
              <a:t>    ألعاب الكرة</a:t>
            </a:r>
            <a:endParaRPr lang="en-US" sz="2800" dirty="0" smtClean="0">
              <a:solidFill>
                <a:srgbClr val="FFC000"/>
              </a:solidFill>
              <a:latin typeface="Arial" pitchFamily="34" charset="0"/>
              <a:cs typeface="Arial" pitchFamily="34" charset="0"/>
            </a:endParaRPr>
          </a:p>
          <a:p>
            <a:pPr algn="r" rtl="1"/>
            <a:r>
              <a:rPr lang="ar-SA" sz="2800" dirty="0" smtClean="0">
                <a:solidFill>
                  <a:srgbClr val="FFC000"/>
                </a:solidFill>
                <a:latin typeface="Arial" pitchFamily="34" charset="0"/>
                <a:cs typeface="Arial" pitchFamily="34" charset="0"/>
              </a:rPr>
              <a:t>  الألعاب الرياضية           (المستويات العامة)</a:t>
            </a:r>
            <a:endParaRPr lang="en-US" sz="2800" dirty="0" smtClean="0">
              <a:solidFill>
                <a:srgbClr val="FFC000"/>
              </a:solidFill>
              <a:latin typeface="Arial" pitchFamily="34" charset="0"/>
              <a:cs typeface="Arial" pitchFamily="34" charset="0"/>
            </a:endParaRPr>
          </a:p>
          <a:p>
            <a:pPr algn="r" rtl="1"/>
            <a:r>
              <a:rPr lang="ar-SA" sz="2800" dirty="0" smtClean="0">
                <a:solidFill>
                  <a:srgbClr val="FFC000"/>
                </a:solidFill>
                <a:latin typeface="Arial" pitchFamily="34" charset="0"/>
                <a:cs typeface="Arial" pitchFamily="34" charset="0"/>
              </a:rPr>
              <a:t>     الرياضة</a:t>
            </a:r>
            <a:endParaRPr lang="en-US" sz="2800" dirty="0" smtClean="0">
              <a:solidFill>
                <a:srgbClr val="FFC000"/>
              </a:solidFill>
              <a:latin typeface="Arial" pitchFamily="34" charset="0"/>
              <a:cs typeface="Arial" pitchFamily="34" charset="0"/>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accent4"/>
              </a:solidFill>
              <a:effectLst/>
              <a:latin typeface="Simplified Arabic" pitchFamily="18" charset="-78"/>
              <a:ea typeface="Calibri" pitchFamily="34" charset="0"/>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lang="ar-SA" sz="2800" b="1" dirty="0" smtClean="0">
              <a:solidFill>
                <a:schemeClr val="accent4"/>
              </a:solidFill>
              <a:latin typeface="Simplified Arabic" pitchFamily="18" charset="-78"/>
              <a:ea typeface="Calibri" pitchFamily="34" charset="0"/>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accent4"/>
              </a:solidFill>
              <a:effectLst/>
              <a:latin typeface="Simplified Arabic" pitchFamily="18" charset="-78"/>
              <a:ea typeface="Calibri" pitchFamily="34" charset="0"/>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lang="ar-SA" sz="2800" b="1" dirty="0" smtClean="0">
              <a:solidFill>
                <a:schemeClr val="accent4"/>
              </a:solidFill>
              <a:latin typeface="Simplified Arabic" pitchFamily="18" charset="-78"/>
              <a:cs typeface="Simplified Arabic" pitchFamily="18" charset="-78"/>
            </a:endParaRPr>
          </a:p>
          <a:p>
            <a:pPr marL="0" marR="0" lvl="0" indent="233363" algn="justLow" defTabSz="914400" rtl="1" eaLnBrk="0" fontAlgn="base" latinLnBrk="0" hangingPunct="0">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accent4"/>
              </a:solidFill>
              <a:effectLst/>
              <a:latin typeface="Arial" pitchFamily="34" charset="0"/>
              <a:cs typeface="Arial" pitchFamily="34" charset="0"/>
            </a:endParaRPr>
          </a:p>
        </p:txBody>
      </p:sp>
      <p:sp>
        <p:nvSpPr>
          <p:cNvPr id="10" name="Left Bracket 9"/>
          <p:cNvSpPr/>
          <p:nvPr/>
        </p:nvSpPr>
        <p:spPr>
          <a:xfrm>
            <a:off x="6553200" y="3429000"/>
            <a:ext cx="152400" cy="137160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chemeClr val="bg1"/>
              </a:solidFill>
            </a:endParaRPr>
          </a:p>
        </p:txBody>
      </p:sp>
      <p:sp>
        <p:nvSpPr>
          <p:cNvPr id="11" name="Right Arrow 10"/>
          <p:cNvSpPr/>
          <p:nvPr/>
        </p:nvSpPr>
        <p:spPr>
          <a:xfrm>
            <a:off x="6553200" y="2667000"/>
            <a:ext cx="914400" cy="228600"/>
          </a:xfrm>
          <a:prstGeom prst="right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6019800" y="3886200"/>
            <a:ext cx="762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1" name="Rectangle 5"/>
          <p:cNvSpPr>
            <a:spLocks noChangeArrowheads="1"/>
          </p:cNvSpPr>
          <p:nvPr/>
        </p:nvSpPr>
        <p:spPr bwMode="auto">
          <a:xfrm>
            <a:off x="533400" y="4739756"/>
            <a:ext cx="86106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وعلى الرغم من الاتفاق على هذا المبدأ منذ زمن طويل، إلا أن المشكلة الحقيقية هي حدود التخصص. </a:t>
            </a:r>
            <a:endParaRPr kumimoji="0" lang="ar-SA"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073" name="Rectangle 1"/>
          <p:cNvSpPr>
            <a:spLocks noChangeArrowheads="1"/>
          </p:cNvSpPr>
          <p:nvPr/>
        </p:nvSpPr>
        <p:spPr bwMode="auto">
          <a:xfrm>
            <a:off x="0" y="457200"/>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233363" algn="justLow" rtl="1" fontAlgn="base">
              <a:spcBef>
                <a:spcPct val="0"/>
              </a:spcBef>
              <a:spcAft>
                <a:spcPct val="0"/>
              </a:spcAf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فالتخصيص نسبي، وهو يعتمد على حجم المكتبة وطبيعة مجموعاتها واحتياجات المستفيدين منها، واللفظ الدال على الموضوع، ذو معنى نسبي عند الأفراد المختلفين، فاللفظ الذي يمثل فرعاً من موضوع كبير في مكان ما قد يكون هو نفسه كل الموضوع في مكان آخر، وعلى سبيل المثال فإن لفظ "التأمين" يمثل موضوعاً واحداً من موضوعات متعددة في مكتبة كلية الاقتصاد والتجارة، بينما هو الموضوع الأساسي في مكتبة شركة التأمين.</a:t>
            </a:r>
          </a:p>
          <a:p>
            <a:pPr indent="233363" algn="justLow" rtl="1" fontAlgn="base">
              <a:spcBef>
                <a:spcPct val="0"/>
              </a:spcBef>
              <a:spcAft>
                <a:spcPct val="0"/>
              </a:spcAft>
            </a:pPr>
            <a:r>
              <a:rPr lang="ar-SA" sz="2800" b="1" dirty="0" smtClean="0">
                <a:solidFill>
                  <a:schemeClr val="bg1"/>
                </a:solidFill>
                <a:latin typeface="Simplified Arabic" pitchFamily="18" charset="-78"/>
                <a:ea typeface="Calibri" pitchFamily="34" charset="0"/>
                <a:cs typeface="Simplified Arabic" pitchFamily="18" charset="-78"/>
              </a:rPr>
              <a:t>  </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a:t>
            </a:r>
            <a:r>
              <a:rPr lang="ar-SA" sz="2800" b="1" dirty="0" smtClean="0">
                <a:solidFill>
                  <a:schemeClr val="bg1"/>
                </a:solidFill>
                <a:latin typeface="Arial" pitchFamily="34" charset="0"/>
                <a:cs typeface="Arial" pitchFamily="34" charset="0"/>
              </a:rPr>
              <a:t>ويمكن أن نضيف أن الرؤوس قد تكون مخصصة للغاية في بعض المجالات، بينما لا تكون مخصصة بما فيه الكفاية في مجالات أخرى. أي أن درجة التخصيص قد تختلف من موضوع لآخر. وهناك نقطة أخرى وهي أنه توجد حدود متضمنة أو متأصلة في طبيعة اللغة نفسها وفي شكل الرأس، ومعنى ذلك أن الرأس يكون مخصصاً بقدر ما تسمح به اللغة. </a:t>
            </a:r>
            <a:endParaRPr lang="en-US" sz="2800" b="1" dirty="0" smtClean="0">
              <a:solidFill>
                <a:schemeClr val="bg1"/>
              </a:solidFill>
              <a:latin typeface="Arial" pitchFamily="34" charset="0"/>
              <a:cs typeface="Arial" pitchFamily="34" charset="0"/>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lang="ar-SA" sz="2800" b="1" dirty="0" smtClean="0">
              <a:solidFill>
                <a:schemeClr val="bg1"/>
              </a:solidFill>
              <a:latin typeface="Simplified Arabic" pitchFamily="18" charset="-78"/>
              <a:cs typeface="Simplified Arabic" pitchFamily="18" charset="-78"/>
            </a:endParaRPr>
          </a:p>
          <a:p>
            <a:pPr marL="0" marR="0" lvl="0" indent="233363" algn="justLow" defTabSz="914400" rtl="1" eaLnBrk="1" fontAlgn="base" latinLnBrk="0" hangingPunct="1">
              <a:lnSpc>
                <a:spcPct val="100000"/>
              </a:lnSpc>
              <a:spcBef>
                <a:spcPct val="0"/>
              </a:spcBef>
              <a:spcAft>
                <a:spcPct val="0"/>
              </a:spcAft>
              <a:buClrTx/>
              <a:buSzTx/>
              <a:buFontTx/>
              <a:buNone/>
              <a:tabLst/>
            </a:pPr>
            <a:endParaRPr kumimoji="0" lang="ar-SA" sz="2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spd="slow">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خلفيات بوربوينت خلفيات بوربوينت 2013"/>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49" name="Rectangle 1"/>
          <p:cNvSpPr>
            <a:spLocks noChangeArrowheads="1"/>
          </p:cNvSpPr>
          <p:nvPr/>
        </p:nvSpPr>
        <p:spPr bwMode="auto">
          <a:xfrm>
            <a:off x="0" y="0"/>
            <a:ext cx="9144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33363" algn="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وعلى أي حال فللتخصيص وجهان على الأقل: </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الأول: التخصيص الممكن</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وهذا يمكن تقريره بالوثيقة التي تحلل في اليد، وبكلمات أخرى فإن الوثيقة نفسها تبين أو تحدد درجة الدقة التي يمكن بها وصف محتواها.</a:t>
            </a:r>
            <a:endParaRPr kumimoji="0" lang="en-US" sz="2800" b="1" i="0" u="none" strike="noStrike" cap="none" normalizeH="0" baseline="0" dirty="0" smtClean="0">
              <a:ln>
                <a:noFill/>
              </a:ln>
              <a:solidFill>
                <a:schemeClr val="bg1"/>
              </a:solidFill>
              <a:effectLst/>
              <a:latin typeface="Arial" pitchFamily="34" charset="0"/>
              <a:cs typeface="Arial" pitchFamily="34" charset="0"/>
            </a:endParaRPr>
          </a:p>
          <a:p>
            <a:pPr marL="0" marR="0" lvl="0" indent="233363" algn="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effectLst/>
                <a:latin typeface="Simplified Arabic" pitchFamily="18" charset="-78"/>
                <a:ea typeface="Calibri" pitchFamily="34" charset="0"/>
                <a:cs typeface="Simplified Arabic" pitchFamily="18" charset="-78"/>
              </a:rPr>
              <a:t>والثاني: التخصيص المرغوب</a:t>
            </a: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وهذا التخصيص ليس محدداً أو مقرراً بالوثيقة ولكن بخصائص الطلبات التي تعمل على نظام المعلومات في تطبيق معين أو في موقع بعينه.</a:t>
            </a:r>
            <a:endParaRPr kumimoji="0" lang="en-US"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endParaRPr>
          </a:p>
          <a:p>
            <a:pPr marL="0" marR="0" lvl="0" indent="233363" algn="r" defTabSz="914400" rtl="0"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chemeClr val="bg1"/>
                </a:solidFill>
                <a:effectLst/>
                <a:latin typeface="Simplified Arabic" pitchFamily="18" charset="-78"/>
                <a:ea typeface="Calibri" pitchFamily="34" charset="0"/>
                <a:cs typeface="Simplified Arabic" pitchFamily="18" charset="-78"/>
              </a:rPr>
              <a:t>  إن من الضروري إذن أن تختار رؤوس الموضوعات العربية الدقيقة في التعبير عن  المحتويات الفكرية لأوعية المعلومات، والمباشرة في الدلالة عليها، بحيث تكون معبرة، وبحيث تتعدد بطريقة ملائمة بقدر تعدد الموضوعات في الكتاب أو غيره، وبما لا يتيح استخدام الرأس المخصص والرأس العام دون داع، وبحيث يؤخذ في الاعتبار حجم المكتبة، ونوعيتها، وأنواع المواد بها، واحتياجات المستفيدين منها</a:t>
            </a:r>
            <a:r>
              <a:rPr kumimoji="0" lang="en-US" sz="2800" b="1" i="0" u="none" strike="noStrike" cap="none" normalizeH="0" baseline="0" dirty="0" smtClean="0">
                <a:ln>
                  <a:noFill/>
                </a:ln>
                <a:solidFill>
                  <a:schemeClr val="bg1"/>
                </a:solidFill>
                <a:effectLst/>
                <a:latin typeface="Arial" pitchFamily="34" charset="0"/>
                <a:cs typeface="Arial" pitchFamily="34" charset="0"/>
              </a:rPr>
              <a:t> </a:t>
            </a:r>
          </a:p>
        </p:txBody>
      </p:sp>
    </p:spTree>
  </p:cSld>
  <p:clrMapOvr>
    <a:masterClrMapping/>
  </p:clrMapOvr>
  <p:transition spd="slow">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3797</TotalTime>
  <Words>2671</Words>
  <Application>Microsoft Office PowerPoint</Application>
  <PresentationFormat>On-screen Show (4:3)</PresentationFormat>
  <Paragraphs>248</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  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الفصل الرابع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COMPAQ</dc:creator>
  <cp:lastModifiedBy>adel</cp:lastModifiedBy>
  <cp:revision>163</cp:revision>
  <dcterms:created xsi:type="dcterms:W3CDTF">2014-02-07T06:12:33Z</dcterms:created>
  <dcterms:modified xsi:type="dcterms:W3CDTF">2018-11-01T05:12:09Z</dcterms:modified>
</cp:coreProperties>
</file>